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2" r:id="rId17"/>
    <p:sldId id="274" r:id="rId18"/>
    <p:sldId id="27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6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4D1ED6-53CD-44BF-86DA-69D079D1C43D}" type="datetimeFigureOut">
              <a:rPr lang="en-GB" smtClean="0"/>
              <a:t>16/11/2022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D5FFC4-68CA-4975-937F-5BB969A24304}" type="slidenum">
              <a:rPr lang="en-GB" smtClean="0"/>
              <a:t>‹#›</a:t>
            </a:fld>
            <a:endParaRPr lang="en-GB"/>
          </a:p>
        </p:txBody>
      </p:sp>
    </p:spTree>
    <p:extLst>
      <p:ext uri="{BB962C8B-B14F-4D97-AF65-F5344CB8AC3E}">
        <p14:creationId xmlns:p14="http://schemas.microsoft.com/office/powerpoint/2010/main" val="553062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85D75-8456-4E8A-A845-BCACBBBE719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3671FBA-8BD2-42C3-8AAE-9D3ECF4B4F8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BAE9B04-BDA0-4500-B86E-05839A8B072D}"/>
              </a:ext>
            </a:extLst>
          </p:cNvPr>
          <p:cNvSpPr>
            <a:spLocks noGrp="1"/>
          </p:cNvSpPr>
          <p:nvPr>
            <p:ph type="dt" sz="half" idx="10"/>
          </p:nvPr>
        </p:nvSpPr>
        <p:spPr/>
        <p:txBody>
          <a:bodyPr/>
          <a:lstStyle/>
          <a:p>
            <a:fld id="{D58C7013-BF07-4B67-9A55-47DDF5FCFABD}" type="datetimeFigureOut">
              <a:rPr lang="en-GB" smtClean="0"/>
              <a:t>16/11/2022</a:t>
            </a:fld>
            <a:endParaRPr lang="en-GB"/>
          </a:p>
        </p:txBody>
      </p:sp>
      <p:sp>
        <p:nvSpPr>
          <p:cNvPr id="5" name="Footer Placeholder 4">
            <a:extLst>
              <a:ext uri="{FF2B5EF4-FFF2-40B4-BE49-F238E27FC236}">
                <a16:creationId xmlns:a16="http://schemas.microsoft.com/office/drawing/2014/main" id="{5B449605-5405-4279-AB46-AB02F010F3D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96957EA-FE24-4CC9-A5C6-89782A1CE95E}"/>
              </a:ext>
            </a:extLst>
          </p:cNvPr>
          <p:cNvSpPr>
            <a:spLocks noGrp="1"/>
          </p:cNvSpPr>
          <p:nvPr>
            <p:ph type="sldNum" sz="quarter" idx="12"/>
          </p:nvPr>
        </p:nvSpPr>
        <p:spPr/>
        <p:txBody>
          <a:bodyPr/>
          <a:lstStyle/>
          <a:p>
            <a:fld id="{4F3B2731-63D9-4EB5-B85B-59FA013961EA}" type="slidenum">
              <a:rPr lang="en-GB" smtClean="0"/>
              <a:t>‹#›</a:t>
            </a:fld>
            <a:endParaRPr lang="en-GB"/>
          </a:p>
        </p:txBody>
      </p:sp>
    </p:spTree>
    <p:extLst>
      <p:ext uri="{BB962C8B-B14F-4D97-AF65-F5344CB8AC3E}">
        <p14:creationId xmlns:p14="http://schemas.microsoft.com/office/powerpoint/2010/main" val="434655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5D499-16A6-46A2-A106-04F7C0F83A6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C58123F-0AF0-46EB-A384-0E053738DA8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DFCCC29-93AC-4CCF-92A4-54978C3E43B6}"/>
              </a:ext>
            </a:extLst>
          </p:cNvPr>
          <p:cNvSpPr>
            <a:spLocks noGrp="1"/>
          </p:cNvSpPr>
          <p:nvPr>
            <p:ph type="dt" sz="half" idx="10"/>
          </p:nvPr>
        </p:nvSpPr>
        <p:spPr/>
        <p:txBody>
          <a:bodyPr/>
          <a:lstStyle/>
          <a:p>
            <a:fld id="{D58C7013-BF07-4B67-9A55-47DDF5FCFABD}" type="datetimeFigureOut">
              <a:rPr lang="en-GB" smtClean="0"/>
              <a:t>16/11/2022</a:t>
            </a:fld>
            <a:endParaRPr lang="en-GB"/>
          </a:p>
        </p:txBody>
      </p:sp>
      <p:sp>
        <p:nvSpPr>
          <p:cNvPr id="5" name="Footer Placeholder 4">
            <a:extLst>
              <a:ext uri="{FF2B5EF4-FFF2-40B4-BE49-F238E27FC236}">
                <a16:creationId xmlns:a16="http://schemas.microsoft.com/office/drawing/2014/main" id="{2071756F-E4AA-49CE-8EF4-E782CDE05DF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E9FF167-1D7D-4D9B-B717-87AB25221105}"/>
              </a:ext>
            </a:extLst>
          </p:cNvPr>
          <p:cNvSpPr>
            <a:spLocks noGrp="1"/>
          </p:cNvSpPr>
          <p:nvPr>
            <p:ph type="sldNum" sz="quarter" idx="12"/>
          </p:nvPr>
        </p:nvSpPr>
        <p:spPr/>
        <p:txBody>
          <a:bodyPr/>
          <a:lstStyle/>
          <a:p>
            <a:fld id="{4F3B2731-63D9-4EB5-B85B-59FA013961EA}" type="slidenum">
              <a:rPr lang="en-GB" smtClean="0"/>
              <a:t>‹#›</a:t>
            </a:fld>
            <a:endParaRPr lang="en-GB"/>
          </a:p>
        </p:txBody>
      </p:sp>
    </p:spTree>
    <p:extLst>
      <p:ext uri="{BB962C8B-B14F-4D97-AF65-F5344CB8AC3E}">
        <p14:creationId xmlns:p14="http://schemas.microsoft.com/office/powerpoint/2010/main" val="4035054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D1FF383-B85C-4886-8368-E7224A536CA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CB97ABD-F471-4D2D-B0BA-FC62EB70E15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BB3E816-FCF9-48BE-BDE3-A1CDB2520027}"/>
              </a:ext>
            </a:extLst>
          </p:cNvPr>
          <p:cNvSpPr>
            <a:spLocks noGrp="1"/>
          </p:cNvSpPr>
          <p:nvPr>
            <p:ph type="dt" sz="half" idx="10"/>
          </p:nvPr>
        </p:nvSpPr>
        <p:spPr/>
        <p:txBody>
          <a:bodyPr/>
          <a:lstStyle/>
          <a:p>
            <a:fld id="{D58C7013-BF07-4B67-9A55-47DDF5FCFABD}" type="datetimeFigureOut">
              <a:rPr lang="en-GB" smtClean="0"/>
              <a:t>16/11/2022</a:t>
            </a:fld>
            <a:endParaRPr lang="en-GB"/>
          </a:p>
        </p:txBody>
      </p:sp>
      <p:sp>
        <p:nvSpPr>
          <p:cNvPr id="5" name="Footer Placeholder 4">
            <a:extLst>
              <a:ext uri="{FF2B5EF4-FFF2-40B4-BE49-F238E27FC236}">
                <a16:creationId xmlns:a16="http://schemas.microsoft.com/office/drawing/2014/main" id="{29F2EAFD-275A-42D1-84C3-23107E17C95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194DDA6-F25A-4F54-BB41-8E6A115A371E}"/>
              </a:ext>
            </a:extLst>
          </p:cNvPr>
          <p:cNvSpPr>
            <a:spLocks noGrp="1"/>
          </p:cNvSpPr>
          <p:nvPr>
            <p:ph type="sldNum" sz="quarter" idx="12"/>
          </p:nvPr>
        </p:nvSpPr>
        <p:spPr/>
        <p:txBody>
          <a:bodyPr/>
          <a:lstStyle/>
          <a:p>
            <a:fld id="{4F3B2731-63D9-4EB5-B85B-59FA013961EA}" type="slidenum">
              <a:rPr lang="en-GB" smtClean="0"/>
              <a:t>‹#›</a:t>
            </a:fld>
            <a:endParaRPr lang="en-GB"/>
          </a:p>
        </p:txBody>
      </p:sp>
    </p:spTree>
    <p:extLst>
      <p:ext uri="{BB962C8B-B14F-4D97-AF65-F5344CB8AC3E}">
        <p14:creationId xmlns:p14="http://schemas.microsoft.com/office/powerpoint/2010/main" val="2849702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06AB8-0751-499C-9E52-E5B6D2C4F5E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73A149C-47D3-4191-AC97-81767656548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5941522-F3DA-4293-AFCD-BA6A087F0FCD}"/>
              </a:ext>
            </a:extLst>
          </p:cNvPr>
          <p:cNvSpPr>
            <a:spLocks noGrp="1"/>
          </p:cNvSpPr>
          <p:nvPr>
            <p:ph type="dt" sz="half" idx="10"/>
          </p:nvPr>
        </p:nvSpPr>
        <p:spPr/>
        <p:txBody>
          <a:bodyPr/>
          <a:lstStyle/>
          <a:p>
            <a:fld id="{D58C7013-BF07-4B67-9A55-47DDF5FCFABD}" type="datetimeFigureOut">
              <a:rPr lang="en-GB" smtClean="0"/>
              <a:t>16/11/2022</a:t>
            </a:fld>
            <a:endParaRPr lang="en-GB"/>
          </a:p>
        </p:txBody>
      </p:sp>
      <p:sp>
        <p:nvSpPr>
          <p:cNvPr id="5" name="Footer Placeholder 4">
            <a:extLst>
              <a:ext uri="{FF2B5EF4-FFF2-40B4-BE49-F238E27FC236}">
                <a16:creationId xmlns:a16="http://schemas.microsoft.com/office/drawing/2014/main" id="{022187E7-6847-4220-BC5A-D3E350D48F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A590D89-53C4-4AA2-8B73-5F9D7EA353CE}"/>
              </a:ext>
            </a:extLst>
          </p:cNvPr>
          <p:cNvSpPr>
            <a:spLocks noGrp="1"/>
          </p:cNvSpPr>
          <p:nvPr>
            <p:ph type="sldNum" sz="quarter" idx="12"/>
          </p:nvPr>
        </p:nvSpPr>
        <p:spPr/>
        <p:txBody>
          <a:bodyPr/>
          <a:lstStyle/>
          <a:p>
            <a:fld id="{4F3B2731-63D9-4EB5-B85B-59FA013961EA}" type="slidenum">
              <a:rPr lang="en-GB" smtClean="0"/>
              <a:t>‹#›</a:t>
            </a:fld>
            <a:endParaRPr lang="en-GB"/>
          </a:p>
        </p:txBody>
      </p:sp>
    </p:spTree>
    <p:extLst>
      <p:ext uri="{BB962C8B-B14F-4D97-AF65-F5344CB8AC3E}">
        <p14:creationId xmlns:p14="http://schemas.microsoft.com/office/powerpoint/2010/main" val="681918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A8081-AD2D-4098-AEA6-92B5A05D0D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9573F85-9802-40E7-B3C6-715D6E01735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8DB0794-5650-4DA1-9243-45B91EA2DB16}"/>
              </a:ext>
            </a:extLst>
          </p:cNvPr>
          <p:cNvSpPr>
            <a:spLocks noGrp="1"/>
          </p:cNvSpPr>
          <p:nvPr>
            <p:ph type="dt" sz="half" idx="10"/>
          </p:nvPr>
        </p:nvSpPr>
        <p:spPr/>
        <p:txBody>
          <a:bodyPr/>
          <a:lstStyle/>
          <a:p>
            <a:fld id="{D58C7013-BF07-4B67-9A55-47DDF5FCFABD}" type="datetimeFigureOut">
              <a:rPr lang="en-GB" smtClean="0"/>
              <a:t>16/11/2022</a:t>
            </a:fld>
            <a:endParaRPr lang="en-GB"/>
          </a:p>
        </p:txBody>
      </p:sp>
      <p:sp>
        <p:nvSpPr>
          <p:cNvPr id="5" name="Footer Placeholder 4">
            <a:extLst>
              <a:ext uri="{FF2B5EF4-FFF2-40B4-BE49-F238E27FC236}">
                <a16:creationId xmlns:a16="http://schemas.microsoft.com/office/drawing/2014/main" id="{4CD2AC9C-31AE-447E-A239-0D037C5201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4DEFC38-F731-4E28-AE74-4F415E6897DD}"/>
              </a:ext>
            </a:extLst>
          </p:cNvPr>
          <p:cNvSpPr>
            <a:spLocks noGrp="1"/>
          </p:cNvSpPr>
          <p:nvPr>
            <p:ph type="sldNum" sz="quarter" idx="12"/>
          </p:nvPr>
        </p:nvSpPr>
        <p:spPr/>
        <p:txBody>
          <a:bodyPr/>
          <a:lstStyle/>
          <a:p>
            <a:fld id="{4F3B2731-63D9-4EB5-B85B-59FA013961EA}" type="slidenum">
              <a:rPr lang="en-GB" smtClean="0"/>
              <a:t>‹#›</a:t>
            </a:fld>
            <a:endParaRPr lang="en-GB"/>
          </a:p>
        </p:txBody>
      </p:sp>
    </p:spTree>
    <p:extLst>
      <p:ext uri="{BB962C8B-B14F-4D97-AF65-F5344CB8AC3E}">
        <p14:creationId xmlns:p14="http://schemas.microsoft.com/office/powerpoint/2010/main" val="24116419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0183D0-3C56-4415-A146-E2863D7CCBF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FCFDCFE-DF83-43CB-BD2A-2C950379582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BC98AC9-EE71-4DAB-87FF-4F70BC1A4C8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8EE24DF-D61B-4BD6-8166-7DB66A511AF0}"/>
              </a:ext>
            </a:extLst>
          </p:cNvPr>
          <p:cNvSpPr>
            <a:spLocks noGrp="1"/>
          </p:cNvSpPr>
          <p:nvPr>
            <p:ph type="dt" sz="half" idx="10"/>
          </p:nvPr>
        </p:nvSpPr>
        <p:spPr/>
        <p:txBody>
          <a:bodyPr/>
          <a:lstStyle/>
          <a:p>
            <a:fld id="{D58C7013-BF07-4B67-9A55-47DDF5FCFABD}" type="datetimeFigureOut">
              <a:rPr lang="en-GB" smtClean="0"/>
              <a:t>16/11/2022</a:t>
            </a:fld>
            <a:endParaRPr lang="en-GB"/>
          </a:p>
        </p:txBody>
      </p:sp>
      <p:sp>
        <p:nvSpPr>
          <p:cNvPr id="6" name="Footer Placeholder 5">
            <a:extLst>
              <a:ext uri="{FF2B5EF4-FFF2-40B4-BE49-F238E27FC236}">
                <a16:creationId xmlns:a16="http://schemas.microsoft.com/office/drawing/2014/main" id="{F0207612-5ECB-4786-B578-26A0456A2EF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8D7BBC2-E924-4170-AB45-F426C69BC37E}"/>
              </a:ext>
            </a:extLst>
          </p:cNvPr>
          <p:cNvSpPr>
            <a:spLocks noGrp="1"/>
          </p:cNvSpPr>
          <p:nvPr>
            <p:ph type="sldNum" sz="quarter" idx="12"/>
          </p:nvPr>
        </p:nvSpPr>
        <p:spPr/>
        <p:txBody>
          <a:bodyPr/>
          <a:lstStyle/>
          <a:p>
            <a:fld id="{4F3B2731-63D9-4EB5-B85B-59FA013961EA}" type="slidenum">
              <a:rPr lang="en-GB" smtClean="0"/>
              <a:t>‹#›</a:t>
            </a:fld>
            <a:endParaRPr lang="en-GB"/>
          </a:p>
        </p:txBody>
      </p:sp>
    </p:spTree>
    <p:extLst>
      <p:ext uri="{BB962C8B-B14F-4D97-AF65-F5344CB8AC3E}">
        <p14:creationId xmlns:p14="http://schemas.microsoft.com/office/powerpoint/2010/main" val="2744720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07CA9-C637-47F3-AFA6-EB1DD5F318A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2A345C7-9EEB-4B34-9F56-5E90038CD2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845D271-2F4C-4762-A864-650EF82F42D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2B481E4-09E5-4FF4-88DF-841B596A23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A405225-DD42-49CE-8BB9-AB927F3114D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B4E2E72-E054-4C8C-BCCF-2186CD915A09}"/>
              </a:ext>
            </a:extLst>
          </p:cNvPr>
          <p:cNvSpPr>
            <a:spLocks noGrp="1"/>
          </p:cNvSpPr>
          <p:nvPr>
            <p:ph type="dt" sz="half" idx="10"/>
          </p:nvPr>
        </p:nvSpPr>
        <p:spPr/>
        <p:txBody>
          <a:bodyPr/>
          <a:lstStyle/>
          <a:p>
            <a:fld id="{D58C7013-BF07-4B67-9A55-47DDF5FCFABD}" type="datetimeFigureOut">
              <a:rPr lang="en-GB" smtClean="0"/>
              <a:t>16/11/2022</a:t>
            </a:fld>
            <a:endParaRPr lang="en-GB"/>
          </a:p>
        </p:txBody>
      </p:sp>
      <p:sp>
        <p:nvSpPr>
          <p:cNvPr id="8" name="Footer Placeholder 7">
            <a:extLst>
              <a:ext uri="{FF2B5EF4-FFF2-40B4-BE49-F238E27FC236}">
                <a16:creationId xmlns:a16="http://schemas.microsoft.com/office/drawing/2014/main" id="{14CE52AF-78EA-4D18-8CC6-7618E305A8B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CCD39F7-586A-4640-B935-0308CADF0569}"/>
              </a:ext>
            </a:extLst>
          </p:cNvPr>
          <p:cNvSpPr>
            <a:spLocks noGrp="1"/>
          </p:cNvSpPr>
          <p:nvPr>
            <p:ph type="sldNum" sz="quarter" idx="12"/>
          </p:nvPr>
        </p:nvSpPr>
        <p:spPr/>
        <p:txBody>
          <a:bodyPr/>
          <a:lstStyle/>
          <a:p>
            <a:fld id="{4F3B2731-63D9-4EB5-B85B-59FA013961EA}" type="slidenum">
              <a:rPr lang="en-GB" smtClean="0"/>
              <a:t>‹#›</a:t>
            </a:fld>
            <a:endParaRPr lang="en-GB"/>
          </a:p>
        </p:txBody>
      </p:sp>
    </p:spTree>
    <p:extLst>
      <p:ext uri="{BB962C8B-B14F-4D97-AF65-F5344CB8AC3E}">
        <p14:creationId xmlns:p14="http://schemas.microsoft.com/office/powerpoint/2010/main" val="1122778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5F43B-CC61-439F-B573-B2C89A5F217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9AEB2C1-B3FD-4432-9635-56F67FEDFF4F}"/>
              </a:ext>
            </a:extLst>
          </p:cNvPr>
          <p:cNvSpPr>
            <a:spLocks noGrp="1"/>
          </p:cNvSpPr>
          <p:nvPr>
            <p:ph type="dt" sz="half" idx="10"/>
          </p:nvPr>
        </p:nvSpPr>
        <p:spPr/>
        <p:txBody>
          <a:bodyPr/>
          <a:lstStyle/>
          <a:p>
            <a:fld id="{D58C7013-BF07-4B67-9A55-47DDF5FCFABD}" type="datetimeFigureOut">
              <a:rPr lang="en-GB" smtClean="0"/>
              <a:t>16/11/2022</a:t>
            </a:fld>
            <a:endParaRPr lang="en-GB"/>
          </a:p>
        </p:txBody>
      </p:sp>
      <p:sp>
        <p:nvSpPr>
          <p:cNvPr id="4" name="Footer Placeholder 3">
            <a:extLst>
              <a:ext uri="{FF2B5EF4-FFF2-40B4-BE49-F238E27FC236}">
                <a16:creationId xmlns:a16="http://schemas.microsoft.com/office/drawing/2014/main" id="{C3F8CCB9-C19D-4D25-924B-040F670B49E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566E346-CA65-47D8-9DA7-9C3EE0F5CA17}"/>
              </a:ext>
            </a:extLst>
          </p:cNvPr>
          <p:cNvSpPr>
            <a:spLocks noGrp="1"/>
          </p:cNvSpPr>
          <p:nvPr>
            <p:ph type="sldNum" sz="quarter" idx="12"/>
          </p:nvPr>
        </p:nvSpPr>
        <p:spPr/>
        <p:txBody>
          <a:bodyPr/>
          <a:lstStyle/>
          <a:p>
            <a:fld id="{4F3B2731-63D9-4EB5-B85B-59FA013961EA}" type="slidenum">
              <a:rPr lang="en-GB" smtClean="0"/>
              <a:t>‹#›</a:t>
            </a:fld>
            <a:endParaRPr lang="en-GB"/>
          </a:p>
        </p:txBody>
      </p:sp>
    </p:spTree>
    <p:extLst>
      <p:ext uri="{BB962C8B-B14F-4D97-AF65-F5344CB8AC3E}">
        <p14:creationId xmlns:p14="http://schemas.microsoft.com/office/powerpoint/2010/main" val="2301516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DD058D1-49F4-438F-B979-66B5B17C3144}"/>
              </a:ext>
            </a:extLst>
          </p:cNvPr>
          <p:cNvSpPr>
            <a:spLocks noGrp="1"/>
          </p:cNvSpPr>
          <p:nvPr>
            <p:ph type="dt" sz="half" idx="10"/>
          </p:nvPr>
        </p:nvSpPr>
        <p:spPr/>
        <p:txBody>
          <a:bodyPr/>
          <a:lstStyle/>
          <a:p>
            <a:fld id="{D58C7013-BF07-4B67-9A55-47DDF5FCFABD}" type="datetimeFigureOut">
              <a:rPr lang="en-GB" smtClean="0"/>
              <a:t>16/11/2022</a:t>
            </a:fld>
            <a:endParaRPr lang="en-GB"/>
          </a:p>
        </p:txBody>
      </p:sp>
      <p:sp>
        <p:nvSpPr>
          <p:cNvPr id="3" name="Footer Placeholder 2">
            <a:extLst>
              <a:ext uri="{FF2B5EF4-FFF2-40B4-BE49-F238E27FC236}">
                <a16:creationId xmlns:a16="http://schemas.microsoft.com/office/drawing/2014/main" id="{8C6E9E2B-629C-4685-B185-FD65EA931EB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AFE8E6B-1A8E-4C3B-B058-6D7080C1FD2A}"/>
              </a:ext>
            </a:extLst>
          </p:cNvPr>
          <p:cNvSpPr>
            <a:spLocks noGrp="1"/>
          </p:cNvSpPr>
          <p:nvPr>
            <p:ph type="sldNum" sz="quarter" idx="12"/>
          </p:nvPr>
        </p:nvSpPr>
        <p:spPr/>
        <p:txBody>
          <a:bodyPr/>
          <a:lstStyle/>
          <a:p>
            <a:fld id="{4F3B2731-63D9-4EB5-B85B-59FA013961EA}" type="slidenum">
              <a:rPr lang="en-GB" smtClean="0"/>
              <a:t>‹#›</a:t>
            </a:fld>
            <a:endParaRPr lang="en-GB"/>
          </a:p>
        </p:txBody>
      </p:sp>
    </p:spTree>
    <p:extLst>
      <p:ext uri="{BB962C8B-B14F-4D97-AF65-F5344CB8AC3E}">
        <p14:creationId xmlns:p14="http://schemas.microsoft.com/office/powerpoint/2010/main" val="4515514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C60167-CDDB-4D17-8913-33D10E524D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0D07FD1-F504-45FB-8EEC-528A31C306B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B0B883A-BF1F-4BF5-AF46-DA53B1A52D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90923CD-1D9A-4BB8-85A3-CFD02F411BE0}"/>
              </a:ext>
            </a:extLst>
          </p:cNvPr>
          <p:cNvSpPr>
            <a:spLocks noGrp="1"/>
          </p:cNvSpPr>
          <p:nvPr>
            <p:ph type="dt" sz="half" idx="10"/>
          </p:nvPr>
        </p:nvSpPr>
        <p:spPr/>
        <p:txBody>
          <a:bodyPr/>
          <a:lstStyle/>
          <a:p>
            <a:fld id="{D58C7013-BF07-4B67-9A55-47DDF5FCFABD}" type="datetimeFigureOut">
              <a:rPr lang="en-GB" smtClean="0"/>
              <a:t>16/11/2022</a:t>
            </a:fld>
            <a:endParaRPr lang="en-GB"/>
          </a:p>
        </p:txBody>
      </p:sp>
      <p:sp>
        <p:nvSpPr>
          <p:cNvPr id="6" name="Footer Placeholder 5">
            <a:extLst>
              <a:ext uri="{FF2B5EF4-FFF2-40B4-BE49-F238E27FC236}">
                <a16:creationId xmlns:a16="http://schemas.microsoft.com/office/drawing/2014/main" id="{1DFA79E2-2450-4DE3-9A2D-E93E8224559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A4EFA03-C2BA-42D7-A38C-3AEF4B5388BC}"/>
              </a:ext>
            </a:extLst>
          </p:cNvPr>
          <p:cNvSpPr>
            <a:spLocks noGrp="1"/>
          </p:cNvSpPr>
          <p:nvPr>
            <p:ph type="sldNum" sz="quarter" idx="12"/>
          </p:nvPr>
        </p:nvSpPr>
        <p:spPr/>
        <p:txBody>
          <a:bodyPr/>
          <a:lstStyle/>
          <a:p>
            <a:fld id="{4F3B2731-63D9-4EB5-B85B-59FA013961EA}" type="slidenum">
              <a:rPr lang="en-GB" smtClean="0"/>
              <a:t>‹#›</a:t>
            </a:fld>
            <a:endParaRPr lang="en-GB"/>
          </a:p>
        </p:txBody>
      </p:sp>
    </p:spTree>
    <p:extLst>
      <p:ext uri="{BB962C8B-B14F-4D97-AF65-F5344CB8AC3E}">
        <p14:creationId xmlns:p14="http://schemas.microsoft.com/office/powerpoint/2010/main" val="1200261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7ED92-6F3F-447C-80DE-D64114B131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5515805-6D11-47E2-8D4F-B0D6ED2929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37E7216-4FC9-4C2C-A5FE-8162E1104A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09B1C05-984E-458C-A476-F4BB99959841}"/>
              </a:ext>
            </a:extLst>
          </p:cNvPr>
          <p:cNvSpPr>
            <a:spLocks noGrp="1"/>
          </p:cNvSpPr>
          <p:nvPr>
            <p:ph type="dt" sz="half" idx="10"/>
          </p:nvPr>
        </p:nvSpPr>
        <p:spPr/>
        <p:txBody>
          <a:bodyPr/>
          <a:lstStyle/>
          <a:p>
            <a:fld id="{D58C7013-BF07-4B67-9A55-47DDF5FCFABD}" type="datetimeFigureOut">
              <a:rPr lang="en-GB" smtClean="0"/>
              <a:t>16/11/2022</a:t>
            </a:fld>
            <a:endParaRPr lang="en-GB"/>
          </a:p>
        </p:txBody>
      </p:sp>
      <p:sp>
        <p:nvSpPr>
          <p:cNvPr id="6" name="Footer Placeholder 5">
            <a:extLst>
              <a:ext uri="{FF2B5EF4-FFF2-40B4-BE49-F238E27FC236}">
                <a16:creationId xmlns:a16="http://schemas.microsoft.com/office/drawing/2014/main" id="{26F0EC9D-A702-4252-B6DF-677357C82A0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579BB4F-82FA-4606-AD66-5E3BC3183C83}"/>
              </a:ext>
            </a:extLst>
          </p:cNvPr>
          <p:cNvSpPr>
            <a:spLocks noGrp="1"/>
          </p:cNvSpPr>
          <p:nvPr>
            <p:ph type="sldNum" sz="quarter" idx="12"/>
          </p:nvPr>
        </p:nvSpPr>
        <p:spPr/>
        <p:txBody>
          <a:bodyPr/>
          <a:lstStyle/>
          <a:p>
            <a:fld id="{4F3B2731-63D9-4EB5-B85B-59FA013961EA}" type="slidenum">
              <a:rPr lang="en-GB" smtClean="0"/>
              <a:t>‹#›</a:t>
            </a:fld>
            <a:endParaRPr lang="en-GB"/>
          </a:p>
        </p:txBody>
      </p:sp>
    </p:spTree>
    <p:extLst>
      <p:ext uri="{BB962C8B-B14F-4D97-AF65-F5344CB8AC3E}">
        <p14:creationId xmlns:p14="http://schemas.microsoft.com/office/powerpoint/2010/main" val="539122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C020074-8908-416B-B44B-A9750D16D4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5FDF4E4-9504-4DEA-A2BA-F081B5061D2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3F8EFA3-007B-407D-9729-C3A08864F5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8C7013-BF07-4B67-9A55-47DDF5FCFABD}" type="datetimeFigureOut">
              <a:rPr lang="en-GB" smtClean="0"/>
              <a:t>16/11/2022</a:t>
            </a:fld>
            <a:endParaRPr lang="en-GB"/>
          </a:p>
        </p:txBody>
      </p:sp>
      <p:sp>
        <p:nvSpPr>
          <p:cNvPr id="5" name="Footer Placeholder 4">
            <a:extLst>
              <a:ext uri="{FF2B5EF4-FFF2-40B4-BE49-F238E27FC236}">
                <a16:creationId xmlns:a16="http://schemas.microsoft.com/office/drawing/2014/main" id="{118CD5D0-63EB-453C-8D33-82C2E9E370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1795233-9775-48AF-8EAF-F7C3D74A644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3B2731-63D9-4EB5-B85B-59FA013961EA}" type="slidenum">
              <a:rPr lang="en-GB" smtClean="0"/>
              <a:t>‹#›</a:t>
            </a:fld>
            <a:endParaRPr lang="en-GB"/>
          </a:p>
        </p:txBody>
      </p:sp>
    </p:spTree>
    <p:extLst>
      <p:ext uri="{BB962C8B-B14F-4D97-AF65-F5344CB8AC3E}">
        <p14:creationId xmlns:p14="http://schemas.microsoft.com/office/powerpoint/2010/main" val="2205281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derby.gov.uk/education-and-learning/derbys-send-local-offer/"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3C21A-9713-4BA1-BFF2-A1F4E3DD4E8F}"/>
              </a:ext>
            </a:extLst>
          </p:cNvPr>
          <p:cNvSpPr>
            <a:spLocks noGrp="1"/>
          </p:cNvSpPr>
          <p:nvPr>
            <p:ph type="ctrTitle"/>
          </p:nvPr>
        </p:nvSpPr>
        <p:spPr>
          <a:xfrm>
            <a:off x="1416424" y="672353"/>
            <a:ext cx="9144000" cy="1076045"/>
          </a:xfrm>
        </p:spPr>
        <p:txBody>
          <a:bodyPr/>
          <a:lstStyle/>
          <a:p>
            <a:r>
              <a:rPr lang="en-GB" dirty="0"/>
              <a:t>SEND Coffee Morning</a:t>
            </a:r>
          </a:p>
        </p:txBody>
      </p:sp>
      <p:sp>
        <p:nvSpPr>
          <p:cNvPr id="3" name="Subtitle 2">
            <a:extLst>
              <a:ext uri="{FF2B5EF4-FFF2-40B4-BE49-F238E27FC236}">
                <a16:creationId xmlns:a16="http://schemas.microsoft.com/office/drawing/2014/main" id="{34847227-8762-44FE-B364-85F2914FAB44}"/>
              </a:ext>
            </a:extLst>
          </p:cNvPr>
          <p:cNvSpPr>
            <a:spLocks noGrp="1"/>
          </p:cNvSpPr>
          <p:nvPr>
            <p:ph type="subTitle" idx="1"/>
          </p:nvPr>
        </p:nvSpPr>
        <p:spPr>
          <a:xfrm>
            <a:off x="1524000" y="3602038"/>
            <a:ext cx="9144000" cy="2387600"/>
          </a:xfrm>
        </p:spPr>
        <p:txBody>
          <a:bodyPr>
            <a:normAutofit/>
          </a:bodyPr>
          <a:lstStyle/>
          <a:p>
            <a:r>
              <a:rPr lang="en-GB" dirty="0"/>
              <a:t>Mrs Kerry (</a:t>
            </a:r>
            <a:r>
              <a:rPr lang="en-GB" dirty="0" err="1"/>
              <a:t>SENDCo</a:t>
            </a:r>
            <a:r>
              <a:rPr lang="en-GB" dirty="0"/>
              <a:t>)</a:t>
            </a:r>
          </a:p>
          <a:p>
            <a:r>
              <a:rPr lang="en-GB" dirty="0"/>
              <a:t>National Award for SEND Coordination (Wolverhampton University) </a:t>
            </a:r>
          </a:p>
          <a:p>
            <a:endParaRPr lang="en-GB" dirty="0"/>
          </a:p>
          <a:p>
            <a:r>
              <a:rPr lang="en-GB" dirty="0"/>
              <a:t>Mrs Dolman (Deputy Headteacher)</a:t>
            </a:r>
          </a:p>
          <a:p>
            <a:r>
              <a:rPr lang="en-GB" dirty="0"/>
              <a:t>National Award for SEND Coordination (Nottingham Trent University)</a:t>
            </a:r>
          </a:p>
        </p:txBody>
      </p:sp>
      <p:pic>
        <p:nvPicPr>
          <p:cNvPr id="4" name="Picture 3" descr="School logo mini">
            <a:extLst>
              <a:ext uri="{FF2B5EF4-FFF2-40B4-BE49-F238E27FC236}">
                <a16:creationId xmlns:a16="http://schemas.microsoft.com/office/drawing/2014/main" id="{76B056F4-7BEB-453C-929F-CF1A644046A0}"/>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03261" y="155107"/>
            <a:ext cx="1658750" cy="1426509"/>
          </a:xfrm>
          <a:prstGeom prst="rect">
            <a:avLst/>
          </a:prstGeom>
          <a:noFill/>
          <a:ln>
            <a:noFill/>
          </a:ln>
        </p:spPr>
      </p:pic>
    </p:spTree>
    <p:extLst>
      <p:ext uri="{BB962C8B-B14F-4D97-AF65-F5344CB8AC3E}">
        <p14:creationId xmlns:p14="http://schemas.microsoft.com/office/powerpoint/2010/main" val="34621399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C57F2-72E2-49A7-BBD4-A358AB0C9445}"/>
              </a:ext>
            </a:extLst>
          </p:cNvPr>
          <p:cNvSpPr>
            <a:spLocks noGrp="1"/>
          </p:cNvSpPr>
          <p:nvPr>
            <p:ph type="title"/>
          </p:nvPr>
        </p:nvSpPr>
        <p:spPr/>
        <p:txBody>
          <a:bodyPr/>
          <a:lstStyle/>
          <a:p>
            <a:r>
              <a:rPr lang="en-GB" dirty="0"/>
              <a:t>How are children with SEND involved?</a:t>
            </a:r>
          </a:p>
        </p:txBody>
      </p:sp>
      <p:sp>
        <p:nvSpPr>
          <p:cNvPr id="3" name="Content Placeholder 2">
            <a:extLst>
              <a:ext uri="{FF2B5EF4-FFF2-40B4-BE49-F238E27FC236}">
                <a16:creationId xmlns:a16="http://schemas.microsoft.com/office/drawing/2014/main" id="{69C2A62C-26E3-441A-9126-E39DD466A6F4}"/>
              </a:ext>
            </a:extLst>
          </p:cNvPr>
          <p:cNvSpPr>
            <a:spLocks noGrp="1"/>
          </p:cNvSpPr>
          <p:nvPr>
            <p:ph idx="1"/>
          </p:nvPr>
        </p:nvSpPr>
        <p:spPr/>
        <p:txBody>
          <a:bodyPr/>
          <a:lstStyle/>
          <a:p>
            <a:endParaRPr lang="en-GB"/>
          </a:p>
        </p:txBody>
      </p:sp>
      <p:sp>
        <p:nvSpPr>
          <p:cNvPr id="4" name="Rectangle: Rounded Corners 3">
            <a:extLst>
              <a:ext uri="{FF2B5EF4-FFF2-40B4-BE49-F238E27FC236}">
                <a16:creationId xmlns:a16="http://schemas.microsoft.com/office/drawing/2014/main" id="{83859293-6300-4F97-9D96-804A64567543}"/>
              </a:ext>
            </a:extLst>
          </p:cNvPr>
          <p:cNvSpPr/>
          <p:nvPr/>
        </p:nvSpPr>
        <p:spPr>
          <a:xfrm>
            <a:off x="524435" y="1690688"/>
            <a:ext cx="11187953" cy="4802187"/>
          </a:xfrm>
          <a:prstGeom prst="roundRect">
            <a:avLst/>
          </a:prstGeom>
          <a:solidFill>
            <a:schemeClr val="accent1">
              <a:lumMod val="40000"/>
              <a:lumOff val="60000"/>
            </a:schemeClr>
          </a:solidFill>
          <a:ln w="571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descr="School logo mini">
            <a:extLst>
              <a:ext uri="{FF2B5EF4-FFF2-40B4-BE49-F238E27FC236}">
                <a16:creationId xmlns:a16="http://schemas.microsoft.com/office/drawing/2014/main" id="{1A3CF98D-36B4-4EC4-819E-2BC596048571}"/>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362920" y="107577"/>
            <a:ext cx="1658750" cy="1426509"/>
          </a:xfrm>
          <a:prstGeom prst="rect">
            <a:avLst/>
          </a:prstGeom>
          <a:noFill/>
          <a:ln>
            <a:noFill/>
          </a:ln>
        </p:spPr>
      </p:pic>
      <p:sp>
        <p:nvSpPr>
          <p:cNvPr id="6" name="TextBox 5">
            <a:extLst>
              <a:ext uri="{FF2B5EF4-FFF2-40B4-BE49-F238E27FC236}">
                <a16:creationId xmlns:a16="http://schemas.microsoft.com/office/drawing/2014/main" id="{8BDC189B-6D2D-4064-8E38-9A70E5533450}"/>
              </a:ext>
            </a:extLst>
          </p:cNvPr>
          <p:cNvSpPr txBox="1"/>
          <p:nvPr/>
        </p:nvSpPr>
        <p:spPr>
          <a:xfrm>
            <a:off x="1195754" y="1825625"/>
            <a:ext cx="9917723" cy="4154984"/>
          </a:xfrm>
          <a:prstGeom prst="rect">
            <a:avLst/>
          </a:prstGeom>
          <a:noFill/>
        </p:spPr>
        <p:txBody>
          <a:bodyPr wrap="square" rtlCol="0">
            <a:spAutoFit/>
          </a:bodyPr>
          <a:lstStyle/>
          <a:p>
            <a:r>
              <a:rPr lang="en-GB" sz="2200" b="1" dirty="0"/>
              <a:t>Pupils:</a:t>
            </a:r>
          </a:p>
          <a:p>
            <a:pPr marL="285750" indent="-285750">
              <a:buFont typeface="Arial" panose="020B0604020202020204" pitchFamily="34" charset="0"/>
              <a:buChar char="•"/>
            </a:pPr>
            <a:r>
              <a:rPr lang="en-GB" sz="2200" dirty="0"/>
              <a:t>are encouraged to participate fully in the life of the school</a:t>
            </a:r>
          </a:p>
          <a:p>
            <a:pPr marL="285750" indent="-285750">
              <a:buFont typeface="Arial" panose="020B0604020202020204" pitchFamily="34" charset="0"/>
              <a:buChar char="•"/>
            </a:pPr>
            <a:r>
              <a:rPr lang="en-GB" sz="2200" dirty="0"/>
              <a:t>understand the success criteria to enable progress to take place</a:t>
            </a:r>
          </a:p>
          <a:p>
            <a:pPr marL="285750" indent="-285750">
              <a:buFont typeface="Arial" panose="020B0604020202020204" pitchFamily="34" charset="0"/>
              <a:buChar char="•"/>
            </a:pPr>
            <a:r>
              <a:rPr lang="en-GB" sz="2200" dirty="0"/>
              <a:t>are expected to behave in a responsible and respectful way within a learning context</a:t>
            </a:r>
          </a:p>
          <a:p>
            <a:pPr marL="285750" indent="-285750">
              <a:buFont typeface="Arial" panose="020B0604020202020204" pitchFamily="34" charset="0"/>
              <a:buChar char="•"/>
            </a:pPr>
            <a:r>
              <a:rPr lang="en-GB" sz="2200" dirty="0"/>
              <a:t>have a role to play in voicing their suggestions as to how the teachers can help them to learn better (One Page Profile and IEPs)</a:t>
            </a:r>
          </a:p>
          <a:p>
            <a:pPr marL="285750" indent="-285750">
              <a:buFont typeface="Arial" panose="020B0604020202020204" pitchFamily="34" charset="0"/>
              <a:buChar char="•"/>
            </a:pPr>
            <a:r>
              <a:rPr lang="en-GB" sz="2200" dirty="0"/>
              <a:t>comment on how they feel they are progressing when their IEP (Individual Education Plan) is reviewed each term</a:t>
            </a:r>
          </a:p>
          <a:p>
            <a:pPr marL="285750" indent="-285750">
              <a:buFont typeface="Arial" panose="020B0604020202020204" pitchFamily="34" charset="0"/>
              <a:buChar char="•"/>
            </a:pPr>
            <a:r>
              <a:rPr lang="en-GB" sz="2200" dirty="0"/>
              <a:t>are involved in the learning process at all levels. Through thorough marking, using feedback and response, they are aware of their targets and know what they have to do to improve. Support is tailored to their individual needs. </a:t>
            </a:r>
          </a:p>
        </p:txBody>
      </p:sp>
    </p:spTree>
    <p:extLst>
      <p:ext uri="{BB962C8B-B14F-4D97-AF65-F5344CB8AC3E}">
        <p14:creationId xmlns:p14="http://schemas.microsoft.com/office/powerpoint/2010/main" val="20124188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BEA15-E0D0-456E-A10E-34980F6CA144}"/>
              </a:ext>
            </a:extLst>
          </p:cNvPr>
          <p:cNvSpPr>
            <a:spLocks noGrp="1"/>
          </p:cNvSpPr>
          <p:nvPr>
            <p:ph type="title"/>
          </p:nvPr>
        </p:nvSpPr>
        <p:spPr>
          <a:xfrm>
            <a:off x="170330" y="343460"/>
            <a:ext cx="10515600" cy="1325563"/>
          </a:xfrm>
        </p:spPr>
        <p:txBody>
          <a:bodyPr>
            <a:normAutofit fontScale="90000"/>
          </a:bodyPr>
          <a:lstStyle/>
          <a:p>
            <a:r>
              <a:rPr lang="en-GB" dirty="0"/>
              <a:t>How does the school assess and evaluate the effectiveness of its arrangements and provision?</a:t>
            </a:r>
          </a:p>
        </p:txBody>
      </p:sp>
      <p:sp>
        <p:nvSpPr>
          <p:cNvPr id="3" name="Content Placeholder 2">
            <a:extLst>
              <a:ext uri="{FF2B5EF4-FFF2-40B4-BE49-F238E27FC236}">
                <a16:creationId xmlns:a16="http://schemas.microsoft.com/office/drawing/2014/main" id="{06A8C51F-6049-4C7D-BC2B-62BBF5A52AAE}"/>
              </a:ext>
            </a:extLst>
          </p:cNvPr>
          <p:cNvSpPr>
            <a:spLocks noGrp="1"/>
          </p:cNvSpPr>
          <p:nvPr>
            <p:ph idx="1"/>
          </p:nvPr>
        </p:nvSpPr>
        <p:spPr/>
        <p:txBody>
          <a:bodyPr/>
          <a:lstStyle/>
          <a:p>
            <a:endParaRPr lang="en-GB"/>
          </a:p>
        </p:txBody>
      </p:sp>
      <p:sp>
        <p:nvSpPr>
          <p:cNvPr id="4" name="Rectangle: Rounded Corners 3">
            <a:extLst>
              <a:ext uri="{FF2B5EF4-FFF2-40B4-BE49-F238E27FC236}">
                <a16:creationId xmlns:a16="http://schemas.microsoft.com/office/drawing/2014/main" id="{90256CD8-2362-429C-A014-93E364279A81}"/>
              </a:ext>
            </a:extLst>
          </p:cNvPr>
          <p:cNvSpPr/>
          <p:nvPr/>
        </p:nvSpPr>
        <p:spPr>
          <a:xfrm>
            <a:off x="524435" y="1690688"/>
            <a:ext cx="11187953" cy="4802187"/>
          </a:xfrm>
          <a:prstGeom prst="roundRect">
            <a:avLst/>
          </a:prstGeom>
          <a:solidFill>
            <a:schemeClr val="accent1">
              <a:lumMod val="40000"/>
              <a:lumOff val="60000"/>
            </a:schemeClr>
          </a:solidFill>
          <a:ln w="571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descr="School logo mini">
            <a:extLst>
              <a:ext uri="{FF2B5EF4-FFF2-40B4-BE49-F238E27FC236}">
                <a16:creationId xmlns:a16="http://schemas.microsoft.com/office/drawing/2014/main" id="{D70FEAE5-6427-4196-9105-2C05C3668901}"/>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362920" y="107577"/>
            <a:ext cx="1658750" cy="1426509"/>
          </a:xfrm>
          <a:prstGeom prst="rect">
            <a:avLst/>
          </a:prstGeom>
          <a:noFill/>
          <a:ln>
            <a:noFill/>
          </a:ln>
        </p:spPr>
      </p:pic>
      <p:sp>
        <p:nvSpPr>
          <p:cNvPr id="6" name="TextBox 5">
            <a:extLst>
              <a:ext uri="{FF2B5EF4-FFF2-40B4-BE49-F238E27FC236}">
                <a16:creationId xmlns:a16="http://schemas.microsoft.com/office/drawing/2014/main" id="{4AF45A2A-3DA7-4922-AB0A-83D7E7A02008}"/>
              </a:ext>
            </a:extLst>
          </p:cNvPr>
          <p:cNvSpPr txBox="1"/>
          <p:nvPr/>
        </p:nvSpPr>
        <p:spPr>
          <a:xfrm>
            <a:off x="1101969" y="1904906"/>
            <a:ext cx="10251831" cy="430887"/>
          </a:xfrm>
          <a:prstGeom prst="rect">
            <a:avLst/>
          </a:prstGeom>
          <a:noFill/>
        </p:spPr>
        <p:txBody>
          <a:bodyPr wrap="square" rtlCol="0">
            <a:spAutoFit/>
          </a:bodyPr>
          <a:lstStyle/>
          <a:p>
            <a:r>
              <a:rPr lang="en-GB" sz="2200" dirty="0"/>
              <a:t>Underpinning ALL of our provision in school is the </a:t>
            </a:r>
            <a:r>
              <a:rPr lang="en-GB" sz="2200" b="1" dirty="0"/>
              <a:t>graduated approach</a:t>
            </a:r>
            <a:r>
              <a:rPr lang="en-GB" sz="2200" dirty="0"/>
              <a:t> cycle of:</a:t>
            </a:r>
          </a:p>
        </p:txBody>
      </p:sp>
      <p:pic>
        <p:nvPicPr>
          <p:cNvPr id="7" name="Picture 6">
            <a:extLst>
              <a:ext uri="{FF2B5EF4-FFF2-40B4-BE49-F238E27FC236}">
                <a16:creationId xmlns:a16="http://schemas.microsoft.com/office/drawing/2014/main" id="{40D1F0A6-C000-4536-8401-B8DF0DA5625D}"/>
              </a:ext>
            </a:extLst>
          </p:cNvPr>
          <p:cNvPicPr>
            <a:picLocks noChangeAspect="1"/>
          </p:cNvPicPr>
          <p:nvPr/>
        </p:nvPicPr>
        <p:blipFill>
          <a:blip r:embed="rId3"/>
          <a:stretch>
            <a:fillRect/>
          </a:stretch>
        </p:blipFill>
        <p:spPr>
          <a:xfrm>
            <a:off x="4195500" y="2531052"/>
            <a:ext cx="2465259" cy="2636260"/>
          </a:xfrm>
          <a:prstGeom prst="rect">
            <a:avLst/>
          </a:prstGeom>
        </p:spPr>
      </p:pic>
      <p:sp>
        <p:nvSpPr>
          <p:cNvPr id="8" name="TextBox 7">
            <a:extLst>
              <a:ext uri="{FF2B5EF4-FFF2-40B4-BE49-F238E27FC236}">
                <a16:creationId xmlns:a16="http://schemas.microsoft.com/office/drawing/2014/main" id="{BA425242-6F77-4669-B85B-4AC8CCD5E6DB}"/>
              </a:ext>
            </a:extLst>
          </p:cNvPr>
          <p:cNvSpPr txBox="1"/>
          <p:nvPr/>
        </p:nvSpPr>
        <p:spPr>
          <a:xfrm>
            <a:off x="940464" y="5391859"/>
            <a:ext cx="10251831" cy="769441"/>
          </a:xfrm>
          <a:prstGeom prst="rect">
            <a:avLst/>
          </a:prstGeom>
          <a:noFill/>
        </p:spPr>
        <p:txBody>
          <a:bodyPr wrap="square" rtlCol="0">
            <a:spAutoFit/>
          </a:bodyPr>
          <a:lstStyle/>
          <a:p>
            <a:r>
              <a:rPr lang="en-GB" sz="2200" dirty="0"/>
              <a:t>All teachers are responsible for every child in their care, including those with special educational needs. </a:t>
            </a:r>
          </a:p>
        </p:txBody>
      </p:sp>
    </p:spTree>
    <p:extLst>
      <p:ext uri="{BB962C8B-B14F-4D97-AF65-F5344CB8AC3E}">
        <p14:creationId xmlns:p14="http://schemas.microsoft.com/office/powerpoint/2010/main" val="14290815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3240EC-898D-4ABD-B440-5150C776B916}"/>
              </a:ext>
            </a:extLst>
          </p:cNvPr>
          <p:cNvSpPr>
            <a:spLocks noGrp="1"/>
          </p:cNvSpPr>
          <p:nvPr>
            <p:ph type="title"/>
          </p:nvPr>
        </p:nvSpPr>
        <p:spPr/>
        <p:txBody>
          <a:bodyPr>
            <a:normAutofit/>
          </a:bodyPr>
          <a:lstStyle/>
          <a:p>
            <a:r>
              <a:rPr lang="en-GB" sz="3500" dirty="0"/>
              <a:t>How will the school prepare and support </a:t>
            </a:r>
            <a:br>
              <a:rPr lang="en-GB" sz="3500" dirty="0"/>
            </a:br>
            <a:r>
              <a:rPr lang="en-GB" sz="3500" dirty="0"/>
              <a:t>my child to transfer to their next education setting?</a:t>
            </a:r>
          </a:p>
        </p:txBody>
      </p:sp>
      <p:sp>
        <p:nvSpPr>
          <p:cNvPr id="3" name="Content Placeholder 2">
            <a:extLst>
              <a:ext uri="{FF2B5EF4-FFF2-40B4-BE49-F238E27FC236}">
                <a16:creationId xmlns:a16="http://schemas.microsoft.com/office/drawing/2014/main" id="{07894C14-50CA-4276-911E-F7486E3F01EC}"/>
              </a:ext>
            </a:extLst>
          </p:cNvPr>
          <p:cNvSpPr>
            <a:spLocks noGrp="1"/>
          </p:cNvSpPr>
          <p:nvPr>
            <p:ph idx="1"/>
          </p:nvPr>
        </p:nvSpPr>
        <p:spPr/>
        <p:txBody>
          <a:bodyPr/>
          <a:lstStyle/>
          <a:p>
            <a:endParaRPr lang="en-GB"/>
          </a:p>
        </p:txBody>
      </p:sp>
      <p:sp>
        <p:nvSpPr>
          <p:cNvPr id="4" name="Rectangle: Rounded Corners 3">
            <a:extLst>
              <a:ext uri="{FF2B5EF4-FFF2-40B4-BE49-F238E27FC236}">
                <a16:creationId xmlns:a16="http://schemas.microsoft.com/office/drawing/2014/main" id="{3F4E23D1-0A16-49BA-8D37-65A7D75A4797}"/>
              </a:ext>
            </a:extLst>
          </p:cNvPr>
          <p:cNvSpPr/>
          <p:nvPr/>
        </p:nvSpPr>
        <p:spPr>
          <a:xfrm>
            <a:off x="524435" y="1690688"/>
            <a:ext cx="11187953" cy="4802187"/>
          </a:xfrm>
          <a:prstGeom prst="roundRect">
            <a:avLst/>
          </a:prstGeom>
          <a:solidFill>
            <a:schemeClr val="accent1">
              <a:lumMod val="40000"/>
              <a:lumOff val="60000"/>
            </a:schemeClr>
          </a:solidFill>
          <a:ln w="571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descr="School logo mini">
            <a:extLst>
              <a:ext uri="{FF2B5EF4-FFF2-40B4-BE49-F238E27FC236}">
                <a16:creationId xmlns:a16="http://schemas.microsoft.com/office/drawing/2014/main" id="{4F2542AC-8535-46A1-92B6-D812F91F4F9A}"/>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362920" y="107577"/>
            <a:ext cx="1658750" cy="1426509"/>
          </a:xfrm>
          <a:prstGeom prst="rect">
            <a:avLst/>
          </a:prstGeom>
          <a:noFill/>
          <a:ln>
            <a:noFill/>
          </a:ln>
        </p:spPr>
      </p:pic>
      <p:sp>
        <p:nvSpPr>
          <p:cNvPr id="6" name="TextBox 5">
            <a:extLst>
              <a:ext uri="{FF2B5EF4-FFF2-40B4-BE49-F238E27FC236}">
                <a16:creationId xmlns:a16="http://schemas.microsoft.com/office/drawing/2014/main" id="{B8E3AF28-D00E-485D-A7CD-E3F63769E651}"/>
              </a:ext>
            </a:extLst>
          </p:cNvPr>
          <p:cNvSpPr txBox="1"/>
          <p:nvPr/>
        </p:nvSpPr>
        <p:spPr>
          <a:xfrm>
            <a:off x="1125415" y="1825625"/>
            <a:ext cx="10228385" cy="4154984"/>
          </a:xfrm>
          <a:prstGeom prst="rect">
            <a:avLst/>
          </a:prstGeom>
          <a:noFill/>
        </p:spPr>
        <p:txBody>
          <a:bodyPr wrap="square" rtlCol="0">
            <a:spAutoFit/>
          </a:bodyPr>
          <a:lstStyle/>
          <a:p>
            <a:r>
              <a:rPr lang="en-GB" sz="2200" dirty="0"/>
              <a:t>Shirland Primary School understand what a stressful time moving schools can be, therefore many strategies are in place to enable the pupil’s transition to be as smooth as possible.</a:t>
            </a:r>
          </a:p>
          <a:p>
            <a:endParaRPr lang="en-GB" sz="2200" dirty="0"/>
          </a:p>
          <a:p>
            <a:r>
              <a:rPr lang="en-GB" sz="2200" b="1" dirty="0"/>
              <a:t>Transition within school:</a:t>
            </a:r>
          </a:p>
          <a:p>
            <a:pPr marL="285750" indent="-285750">
              <a:buFont typeface="Arial" panose="020B0604020202020204" pitchFamily="34" charset="0"/>
              <a:buChar char="•"/>
            </a:pPr>
            <a:r>
              <a:rPr lang="en-GB" sz="2200" dirty="0"/>
              <a:t>all pupils attend a transition session where they spend time with their new class teacher/teaching assistant</a:t>
            </a:r>
          </a:p>
          <a:p>
            <a:pPr marL="285750" indent="-285750">
              <a:buFont typeface="Arial" panose="020B0604020202020204" pitchFamily="34" charset="0"/>
              <a:buChar char="•"/>
            </a:pPr>
            <a:r>
              <a:rPr lang="en-GB" sz="2200" dirty="0"/>
              <a:t>time is allocated for the previous teacher to meet with the child’s new teacher</a:t>
            </a:r>
          </a:p>
          <a:p>
            <a:pPr marL="285750" indent="-285750">
              <a:buFont typeface="Arial" panose="020B0604020202020204" pitchFamily="34" charset="0"/>
              <a:buChar char="•"/>
            </a:pPr>
            <a:r>
              <a:rPr lang="en-GB" sz="2200" dirty="0"/>
              <a:t>the school are always willing to meet parents/carers prior to their child joining a new class</a:t>
            </a:r>
          </a:p>
          <a:p>
            <a:pPr marL="285750" indent="-285750">
              <a:buFont typeface="Arial" panose="020B0604020202020204" pitchFamily="34" charset="0"/>
              <a:buChar char="•"/>
            </a:pPr>
            <a:r>
              <a:rPr lang="en-GB" sz="2200" dirty="0"/>
              <a:t>if required, the new class teacher will be able to prepare a transition booklet to take home over the summer</a:t>
            </a:r>
          </a:p>
        </p:txBody>
      </p:sp>
    </p:spTree>
    <p:extLst>
      <p:ext uri="{BB962C8B-B14F-4D97-AF65-F5344CB8AC3E}">
        <p14:creationId xmlns:p14="http://schemas.microsoft.com/office/powerpoint/2010/main" val="8529522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C7D096-1BF3-4FC0-9A04-5593AB920DFA}"/>
              </a:ext>
            </a:extLst>
          </p:cNvPr>
          <p:cNvSpPr>
            <a:spLocks noGrp="1"/>
          </p:cNvSpPr>
          <p:nvPr>
            <p:ph idx="1"/>
          </p:nvPr>
        </p:nvSpPr>
        <p:spPr/>
        <p:txBody>
          <a:bodyPr/>
          <a:lstStyle/>
          <a:p>
            <a:endParaRPr lang="en-GB"/>
          </a:p>
        </p:txBody>
      </p:sp>
      <p:pic>
        <p:nvPicPr>
          <p:cNvPr id="4" name="Picture 3" descr="School logo mini">
            <a:extLst>
              <a:ext uri="{FF2B5EF4-FFF2-40B4-BE49-F238E27FC236}">
                <a16:creationId xmlns:a16="http://schemas.microsoft.com/office/drawing/2014/main" id="{EC663F8D-F632-4E70-9BB4-F35923604342}"/>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362920" y="107577"/>
            <a:ext cx="1658750" cy="1426509"/>
          </a:xfrm>
          <a:prstGeom prst="rect">
            <a:avLst/>
          </a:prstGeom>
          <a:noFill/>
          <a:ln>
            <a:noFill/>
          </a:ln>
        </p:spPr>
      </p:pic>
      <p:sp>
        <p:nvSpPr>
          <p:cNvPr id="5" name="Rectangle: Rounded Corners 4">
            <a:extLst>
              <a:ext uri="{FF2B5EF4-FFF2-40B4-BE49-F238E27FC236}">
                <a16:creationId xmlns:a16="http://schemas.microsoft.com/office/drawing/2014/main" id="{B40E4C08-51F2-4690-8064-452EE6C94D67}"/>
              </a:ext>
            </a:extLst>
          </p:cNvPr>
          <p:cNvSpPr/>
          <p:nvPr/>
        </p:nvSpPr>
        <p:spPr>
          <a:xfrm>
            <a:off x="524435" y="914400"/>
            <a:ext cx="11187953" cy="5578475"/>
          </a:xfrm>
          <a:prstGeom prst="roundRect">
            <a:avLst/>
          </a:prstGeom>
          <a:solidFill>
            <a:schemeClr val="accent1">
              <a:lumMod val="40000"/>
              <a:lumOff val="60000"/>
            </a:schemeClr>
          </a:solidFill>
          <a:ln w="571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9D14C680-5CF7-42D5-905F-68293A6143D6}"/>
              </a:ext>
            </a:extLst>
          </p:cNvPr>
          <p:cNvSpPr txBox="1"/>
          <p:nvPr/>
        </p:nvSpPr>
        <p:spPr>
          <a:xfrm>
            <a:off x="1204234" y="1118314"/>
            <a:ext cx="9988061" cy="5170646"/>
          </a:xfrm>
          <a:prstGeom prst="rect">
            <a:avLst/>
          </a:prstGeom>
          <a:noFill/>
        </p:spPr>
        <p:txBody>
          <a:bodyPr wrap="square" rtlCol="0">
            <a:spAutoFit/>
          </a:bodyPr>
          <a:lstStyle/>
          <a:p>
            <a:r>
              <a:rPr lang="en-GB" sz="2200" b="1" dirty="0"/>
              <a:t>Transition to secondary school:</a:t>
            </a:r>
          </a:p>
          <a:p>
            <a:pPr marL="285750" indent="-285750">
              <a:buFont typeface="Arial" panose="020B0604020202020204" pitchFamily="34" charset="0"/>
              <a:buChar char="•"/>
            </a:pPr>
            <a:r>
              <a:rPr lang="en-GB" sz="2200" dirty="0"/>
              <a:t>the Year 6 teacher and teaching assistant work with children who are anxious about the move. This provides them with the opportunity to discuss any concerns they may have. The learning mentor may also be involved to support these children.</a:t>
            </a:r>
          </a:p>
          <a:p>
            <a:pPr marL="285750" indent="-285750">
              <a:buFont typeface="Arial" panose="020B0604020202020204" pitchFamily="34" charset="0"/>
              <a:buChar char="•"/>
            </a:pPr>
            <a:r>
              <a:rPr lang="en-GB" sz="2200" dirty="0"/>
              <a:t>information exchange between the previous school prior to the pupil joining </a:t>
            </a:r>
          </a:p>
          <a:p>
            <a:pPr marL="285750" indent="-285750">
              <a:buFont typeface="Arial" panose="020B0604020202020204" pitchFamily="34" charset="0"/>
              <a:buChar char="•"/>
            </a:pPr>
            <a:r>
              <a:rPr lang="en-GB" sz="2200" dirty="0"/>
              <a:t>all pupils attend transition days which depend on the secondary school they are joining, where they spend time in their new school</a:t>
            </a:r>
          </a:p>
          <a:p>
            <a:pPr marL="285750" indent="-285750">
              <a:buFont typeface="Arial" panose="020B0604020202020204" pitchFamily="34" charset="0"/>
              <a:buChar char="•"/>
            </a:pPr>
            <a:r>
              <a:rPr lang="en-GB" sz="2200" dirty="0"/>
              <a:t>additional visits are arranged for pupils who need extra time in their new class or school</a:t>
            </a:r>
          </a:p>
          <a:p>
            <a:pPr marL="285750" indent="-285750">
              <a:buFont typeface="Arial" panose="020B0604020202020204" pitchFamily="34" charset="0"/>
              <a:buChar char="•"/>
            </a:pPr>
            <a:r>
              <a:rPr lang="en-GB" sz="2200" dirty="0"/>
              <a:t>if required, secondary school staff may visit prior to them joining their new school</a:t>
            </a:r>
          </a:p>
          <a:p>
            <a:pPr marL="285750" indent="-285750">
              <a:buFont typeface="Arial" panose="020B0604020202020204" pitchFamily="34" charset="0"/>
              <a:buChar char="•"/>
            </a:pPr>
            <a:r>
              <a:rPr lang="en-GB" sz="2200" dirty="0"/>
              <a:t>the </a:t>
            </a:r>
            <a:r>
              <a:rPr lang="en-GB" sz="2200" dirty="0" err="1"/>
              <a:t>SENDCo</a:t>
            </a:r>
            <a:r>
              <a:rPr lang="en-GB" sz="2200" dirty="0"/>
              <a:t> will have a discussion with the </a:t>
            </a:r>
            <a:r>
              <a:rPr lang="en-GB" sz="2200" dirty="0" err="1"/>
              <a:t>SENDCo</a:t>
            </a:r>
            <a:r>
              <a:rPr lang="en-GB" sz="2200" dirty="0"/>
              <a:t> from the secondary school to pass on information regarding SEND pupils</a:t>
            </a:r>
          </a:p>
          <a:p>
            <a:pPr marL="285750" indent="-285750">
              <a:buFont typeface="Arial" panose="020B0604020202020204" pitchFamily="34" charset="0"/>
              <a:buChar char="•"/>
            </a:pPr>
            <a:r>
              <a:rPr lang="en-GB" sz="2200" dirty="0"/>
              <a:t>where a pupil may have more specialised needs, a separate meeting is arranges with the </a:t>
            </a:r>
            <a:r>
              <a:rPr lang="en-GB" sz="2200" dirty="0" err="1"/>
              <a:t>SENDCo</a:t>
            </a:r>
            <a:r>
              <a:rPr lang="en-GB" sz="2200" dirty="0"/>
              <a:t>, the new secondary school, the parents/carers and where appropriate, the pupil. </a:t>
            </a:r>
          </a:p>
        </p:txBody>
      </p:sp>
    </p:spTree>
    <p:extLst>
      <p:ext uri="{BB962C8B-B14F-4D97-AF65-F5344CB8AC3E}">
        <p14:creationId xmlns:p14="http://schemas.microsoft.com/office/powerpoint/2010/main" val="7372045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EA6F4-6944-4F9F-AD9A-DE8D0FEF9B73}"/>
              </a:ext>
            </a:extLst>
          </p:cNvPr>
          <p:cNvSpPr>
            <a:spLocks noGrp="1"/>
          </p:cNvSpPr>
          <p:nvPr>
            <p:ph type="title"/>
          </p:nvPr>
        </p:nvSpPr>
        <p:spPr/>
        <p:txBody>
          <a:bodyPr/>
          <a:lstStyle/>
          <a:p>
            <a:r>
              <a:rPr lang="en-GB" dirty="0"/>
              <a:t>What expertise is available in the school </a:t>
            </a:r>
            <a:br>
              <a:rPr lang="en-GB" dirty="0"/>
            </a:br>
            <a:r>
              <a:rPr lang="en-GB" dirty="0"/>
              <a:t>in relation to SEND?</a:t>
            </a:r>
          </a:p>
        </p:txBody>
      </p:sp>
      <p:sp>
        <p:nvSpPr>
          <p:cNvPr id="3" name="Content Placeholder 2">
            <a:extLst>
              <a:ext uri="{FF2B5EF4-FFF2-40B4-BE49-F238E27FC236}">
                <a16:creationId xmlns:a16="http://schemas.microsoft.com/office/drawing/2014/main" id="{6F6B3EA5-B438-4882-B58B-DEEB842F49E5}"/>
              </a:ext>
            </a:extLst>
          </p:cNvPr>
          <p:cNvSpPr>
            <a:spLocks noGrp="1"/>
          </p:cNvSpPr>
          <p:nvPr>
            <p:ph idx="1"/>
          </p:nvPr>
        </p:nvSpPr>
        <p:spPr/>
        <p:txBody>
          <a:bodyPr/>
          <a:lstStyle/>
          <a:p>
            <a:endParaRPr lang="en-GB"/>
          </a:p>
        </p:txBody>
      </p:sp>
      <p:pic>
        <p:nvPicPr>
          <p:cNvPr id="4" name="Picture 3" descr="School logo mini">
            <a:extLst>
              <a:ext uri="{FF2B5EF4-FFF2-40B4-BE49-F238E27FC236}">
                <a16:creationId xmlns:a16="http://schemas.microsoft.com/office/drawing/2014/main" id="{B196F108-CFC0-4198-BE13-420C2D7241B0}"/>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362920" y="107577"/>
            <a:ext cx="1658750" cy="1426509"/>
          </a:xfrm>
          <a:prstGeom prst="rect">
            <a:avLst/>
          </a:prstGeom>
          <a:noFill/>
          <a:ln>
            <a:noFill/>
          </a:ln>
        </p:spPr>
      </p:pic>
      <p:sp>
        <p:nvSpPr>
          <p:cNvPr id="5" name="Rectangle: Rounded Corners 4">
            <a:extLst>
              <a:ext uri="{FF2B5EF4-FFF2-40B4-BE49-F238E27FC236}">
                <a16:creationId xmlns:a16="http://schemas.microsoft.com/office/drawing/2014/main" id="{2049012B-65A8-4938-B681-2FF2391FC577}"/>
              </a:ext>
            </a:extLst>
          </p:cNvPr>
          <p:cNvSpPr/>
          <p:nvPr/>
        </p:nvSpPr>
        <p:spPr>
          <a:xfrm>
            <a:off x="524435" y="1690688"/>
            <a:ext cx="11187953" cy="4802187"/>
          </a:xfrm>
          <a:prstGeom prst="roundRect">
            <a:avLst/>
          </a:prstGeom>
          <a:solidFill>
            <a:schemeClr val="accent1">
              <a:lumMod val="40000"/>
              <a:lumOff val="60000"/>
            </a:schemeClr>
          </a:solidFill>
          <a:ln w="571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2E268780-AFD7-4CB0-A18D-FC1C4996FC4F}"/>
              </a:ext>
            </a:extLst>
          </p:cNvPr>
          <p:cNvSpPr txBox="1"/>
          <p:nvPr/>
        </p:nvSpPr>
        <p:spPr>
          <a:xfrm>
            <a:off x="1148862" y="1992923"/>
            <a:ext cx="9988061" cy="3816429"/>
          </a:xfrm>
          <a:prstGeom prst="rect">
            <a:avLst/>
          </a:prstGeom>
          <a:noFill/>
        </p:spPr>
        <p:txBody>
          <a:bodyPr wrap="square" rtlCol="0">
            <a:spAutoFit/>
          </a:bodyPr>
          <a:lstStyle/>
          <a:p>
            <a:r>
              <a:rPr lang="en-GB" sz="2200" b="1" dirty="0"/>
              <a:t>All staff have received training related to SEND. These have included sessions on:</a:t>
            </a:r>
          </a:p>
          <a:p>
            <a:pPr marL="285750" indent="-285750">
              <a:buFont typeface="Arial" panose="020B0604020202020204" pitchFamily="34" charset="0"/>
              <a:buChar char="•"/>
            </a:pPr>
            <a:r>
              <a:rPr lang="en-GB" sz="2200" dirty="0"/>
              <a:t>general support for all learning difficulties and strategies to help</a:t>
            </a:r>
          </a:p>
          <a:p>
            <a:pPr marL="285750" indent="-285750">
              <a:buFont typeface="Arial" panose="020B0604020202020204" pitchFamily="34" charset="0"/>
              <a:buChar char="•"/>
            </a:pPr>
            <a:r>
              <a:rPr lang="en-GB" sz="2200" dirty="0"/>
              <a:t>how to support pupils with dyslexia</a:t>
            </a:r>
          </a:p>
          <a:p>
            <a:pPr marL="285750" indent="-285750">
              <a:buFont typeface="Arial" panose="020B0604020202020204" pitchFamily="34" charset="0"/>
              <a:buChar char="•"/>
            </a:pPr>
            <a:r>
              <a:rPr lang="en-GB" sz="2200" dirty="0"/>
              <a:t>the teaching of spelling</a:t>
            </a:r>
          </a:p>
          <a:p>
            <a:pPr marL="285750" indent="-285750">
              <a:buFont typeface="Arial" panose="020B0604020202020204" pitchFamily="34" charset="0"/>
              <a:buChar char="•"/>
            </a:pPr>
            <a:r>
              <a:rPr lang="en-GB" sz="2200" dirty="0"/>
              <a:t>the teaching of phonics</a:t>
            </a:r>
          </a:p>
          <a:p>
            <a:pPr marL="285750" indent="-285750">
              <a:buFont typeface="Arial" panose="020B0604020202020204" pitchFamily="34" charset="0"/>
              <a:buChar char="•"/>
            </a:pPr>
            <a:r>
              <a:rPr lang="en-GB" sz="2200" dirty="0"/>
              <a:t>accelerated reader</a:t>
            </a:r>
          </a:p>
          <a:p>
            <a:pPr marL="285750" indent="-285750">
              <a:buFont typeface="Arial" panose="020B0604020202020204" pitchFamily="34" charset="0"/>
              <a:buChar char="•"/>
            </a:pPr>
            <a:r>
              <a:rPr lang="en-GB" sz="2200" dirty="0"/>
              <a:t>Autism Spectrum Condition (ASC) is booked in for this year</a:t>
            </a:r>
          </a:p>
          <a:p>
            <a:pPr marL="285750" indent="-285750">
              <a:buFont typeface="Arial" panose="020B0604020202020204" pitchFamily="34" charset="0"/>
              <a:buChar char="•"/>
            </a:pPr>
            <a:r>
              <a:rPr lang="en-GB" sz="2200" dirty="0"/>
              <a:t>early language intervention</a:t>
            </a:r>
          </a:p>
          <a:p>
            <a:pPr marL="285750" indent="-285750">
              <a:buFont typeface="Arial" panose="020B0604020202020204" pitchFamily="34" charset="0"/>
              <a:buChar char="•"/>
            </a:pPr>
            <a:endParaRPr lang="en-GB" sz="2200" dirty="0"/>
          </a:p>
          <a:p>
            <a:r>
              <a:rPr lang="en-GB" sz="2200" dirty="0"/>
              <a:t>The </a:t>
            </a:r>
            <a:r>
              <a:rPr lang="en-GB" sz="2200" dirty="0" err="1"/>
              <a:t>SENDCo</a:t>
            </a:r>
            <a:r>
              <a:rPr lang="en-GB" sz="2200" dirty="0"/>
              <a:t> ensures staff regularly attend training on aspects of SEND, strategies for support and specific interventions, depending on the current needs of the school. </a:t>
            </a:r>
          </a:p>
        </p:txBody>
      </p:sp>
    </p:spTree>
    <p:extLst>
      <p:ext uri="{BB962C8B-B14F-4D97-AF65-F5344CB8AC3E}">
        <p14:creationId xmlns:p14="http://schemas.microsoft.com/office/powerpoint/2010/main" val="8071864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EB6BF-0750-4043-B5AF-3352B7C35BF1}"/>
              </a:ext>
            </a:extLst>
          </p:cNvPr>
          <p:cNvSpPr>
            <a:spLocks noGrp="1"/>
          </p:cNvSpPr>
          <p:nvPr>
            <p:ph type="title"/>
          </p:nvPr>
        </p:nvSpPr>
        <p:spPr>
          <a:xfrm>
            <a:off x="170330" y="208523"/>
            <a:ext cx="10515600" cy="1325563"/>
          </a:xfrm>
        </p:spPr>
        <p:txBody>
          <a:bodyPr>
            <a:normAutofit/>
          </a:bodyPr>
          <a:lstStyle/>
          <a:p>
            <a:r>
              <a:rPr lang="en-GB" sz="4200" dirty="0"/>
              <a:t>How will my child be included in activities outside the classroom, including school trips?</a:t>
            </a:r>
          </a:p>
        </p:txBody>
      </p:sp>
      <p:sp>
        <p:nvSpPr>
          <p:cNvPr id="3" name="Content Placeholder 2">
            <a:extLst>
              <a:ext uri="{FF2B5EF4-FFF2-40B4-BE49-F238E27FC236}">
                <a16:creationId xmlns:a16="http://schemas.microsoft.com/office/drawing/2014/main" id="{E94CB4DF-0C30-4C88-89FB-0F9E377C0933}"/>
              </a:ext>
            </a:extLst>
          </p:cNvPr>
          <p:cNvSpPr>
            <a:spLocks noGrp="1"/>
          </p:cNvSpPr>
          <p:nvPr>
            <p:ph idx="1"/>
          </p:nvPr>
        </p:nvSpPr>
        <p:spPr/>
        <p:txBody>
          <a:bodyPr/>
          <a:lstStyle/>
          <a:p>
            <a:endParaRPr lang="en-GB"/>
          </a:p>
        </p:txBody>
      </p:sp>
      <p:sp>
        <p:nvSpPr>
          <p:cNvPr id="4" name="Rectangle: Rounded Corners 3">
            <a:extLst>
              <a:ext uri="{FF2B5EF4-FFF2-40B4-BE49-F238E27FC236}">
                <a16:creationId xmlns:a16="http://schemas.microsoft.com/office/drawing/2014/main" id="{A0349232-85AB-4F62-BA1C-4DBCE3CF4622}"/>
              </a:ext>
            </a:extLst>
          </p:cNvPr>
          <p:cNvSpPr/>
          <p:nvPr/>
        </p:nvSpPr>
        <p:spPr>
          <a:xfrm>
            <a:off x="524435" y="1690688"/>
            <a:ext cx="11187953" cy="4802187"/>
          </a:xfrm>
          <a:prstGeom prst="roundRect">
            <a:avLst/>
          </a:prstGeom>
          <a:solidFill>
            <a:schemeClr val="accent1">
              <a:lumMod val="40000"/>
              <a:lumOff val="60000"/>
            </a:schemeClr>
          </a:solidFill>
          <a:ln w="571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descr="School logo mini">
            <a:extLst>
              <a:ext uri="{FF2B5EF4-FFF2-40B4-BE49-F238E27FC236}">
                <a16:creationId xmlns:a16="http://schemas.microsoft.com/office/drawing/2014/main" id="{B95FAF88-C3FB-46BF-941E-18B1BDCB2F14}"/>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362920" y="107577"/>
            <a:ext cx="1658750" cy="1426509"/>
          </a:xfrm>
          <a:prstGeom prst="rect">
            <a:avLst/>
          </a:prstGeom>
          <a:noFill/>
          <a:ln>
            <a:noFill/>
          </a:ln>
        </p:spPr>
      </p:pic>
      <p:sp>
        <p:nvSpPr>
          <p:cNvPr id="6" name="TextBox 5">
            <a:extLst>
              <a:ext uri="{FF2B5EF4-FFF2-40B4-BE49-F238E27FC236}">
                <a16:creationId xmlns:a16="http://schemas.microsoft.com/office/drawing/2014/main" id="{253A82A1-2F79-47D9-8E30-714DB9B63C0A}"/>
              </a:ext>
            </a:extLst>
          </p:cNvPr>
          <p:cNvSpPr txBox="1"/>
          <p:nvPr/>
        </p:nvSpPr>
        <p:spPr>
          <a:xfrm>
            <a:off x="1172308" y="1825625"/>
            <a:ext cx="10181492" cy="4247317"/>
          </a:xfrm>
          <a:prstGeom prst="rect">
            <a:avLst/>
          </a:prstGeom>
          <a:noFill/>
        </p:spPr>
        <p:txBody>
          <a:bodyPr wrap="square" rtlCol="0">
            <a:spAutoFit/>
          </a:bodyPr>
          <a:lstStyle/>
          <a:p>
            <a:r>
              <a:rPr lang="en-GB" sz="3000" dirty="0"/>
              <a:t>Activities and school trips are available to all and all children are encouraged to participate. </a:t>
            </a:r>
          </a:p>
          <a:p>
            <a:endParaRPr lang="en-GB" sz="3000" dirty="0"/>
          </a:p>
          <a:p>
            <a:r>
              <a:rPr lang="en-GB" sz="3000" dirty="0"/>
              <a:t>Risk assessments are carried out and procedures are put in place to enable all children to participate.</a:t>
            </a:r>
          </a:p>
          <a:p>
            <a:endParaRPr lang="en-GB" sz="3000" dirty="0"/>
          </a:p>
          <a:p>
            <a:r>
              <a:rPr lang="en-GB" sz="3000" dirty="0"/>
              <a:t>If the school, parents/carers or a health and safety risk assessment suggests that a child requires 1:1 support due to their particular needs, the school will endeavour to provide this. </a:t>
            </a:r>
          </a:p>
        </p:txBody>
      </p:sp>
    </p:spTree>
    <p:extLst>
      <p:ext uri="{BB962C8B-B14F-4D97-AF65-F5344CB8AC3E}">
        <p14:creationId xmlns:p14="http://schemas.microsoft.com/office/powerpoint/2010/main" val="13261233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562BAE-6CD2-4A3A-95FF-EEFEB94F2E92}"/>
              </a:ext>
            </a:extLst>
          </p:cNvPr>
          <p:cNvSpPr>
            <a:spLocks noGrp="1"/>
          </p:cNvSpPr>
          <p:nvPr>
            <p:ph type="title"/>
          </p:nvPr>
        </p:nvSpPr>
        <p:spPr/>
        <p:txBody>
          <a:bodyPr/>
          <a:lstStyle/>
          <a:p>
            <a:r>
              <a:rPr lang="en-GB" dirty="0"/>
              <a:t>Measures to prevent bullying</a:t>
            </a:r>
          </a:p>
        </p:txBody>
      </p:sp>
      <p:sp>
        <p:nvSpPr>
          <p:cNvPr id="3" name="Content Placeholder 2">
            <a:extLst>
              <a:ext uri="{FF2B5EF4-FFF2-40B4-BE49-F238E27FC236}">
                <a16:creationId xmlns:a16="http://schemas.microsoft.com/office/drawing/2014/main" id="{1B7F6801-BDAF-4F68-9B95-08F1083FC562}"/>
              </a:ext>
            </a:extLst>
          </p:cNvPr>
          <p:cNvSpPr>
            <a:spLocks noGrp="1"/>
          </p:cNvSpPr>
          <p:nvPr>
            <p:ph idx="1"/>
          </p:nvPr>
        </p:nvSpPr>
        <p:spPr/>
        <p:txBody>
          <a:bodyPr/>
          <a:lstStyle/>
          <a:p>
            <a:endParaRPr lang="en-GB"/>
          </a:p>
        </p:txBody>
      </p:sp>
      <p:sp>
        <p:nvSpPr>
          <p:cNvPr id="4" name="Rectangle: Rounded Corners 3">
            <a:extLst>
              <a:ext uri="{FF2B5EF4-FFF2-40B4-BE49-F238E27FC236}">
                <a16:creationId xmlns:a16="http://schemas.microsoft.com/office/drawing/2014/main" id="{E18F359E-B7BD-4EAB-B3FD-A542AB2DD8A3}"/>
              </a:ext>
            </a:extLst>
          </p:cNvPr>
          <p:cNvSpPr/>
          <p:nvPr/>
        </p:nvSpPr>
        <p:spPr>
          <a:xfrm>
            <a:off x="524435" y="1690688"/>
            <a:ext cx="11187953" cy="4802187"/>
          </a:xfrm>
          <a:prstGeom prst="roundRect">
            <a:avLst/>
          </a:prstGeom>
          <a:solidFill>
            <a:schemeClr val="accent1">
              <a:lumMod val="40000"/>
              <a:lumOff val="60000"/>
            </a:schemeClr>
          </a:solidFill>
          <a:ln w="571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descr="School logo mini">
            <a:extLst>
              <a:ext uri="{FF2B5EF4-FFF2-40B4-BE49-F238E27FC236}">
                <a16:creationId xmlns:a16="http://schemas.microsoft.com/office/drawing/2014/main" id="{85EC7294-BF6A-4DA3-812A-AE6E7CFFDEBB}"/>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362920" y="107577"/>
            <a:ext cx="1658750" cy="1426509"/>
          </a:xfrm>
          <a:prstGeom prst="rect">
            <a:avLst/>
          </a:prstGeom>
          <a:noFill/>
          <a:ln>
            <a:noFill/>
          </a:ln>
        </p:spPr>
      </p:pic>
      <p:sp>
        <p:nvSpPr>
          <p:cNvPr id="6" name="TextBox 5">
            <a:extLst>
              <a:ext uri="{FF2B5EF4-FFF2-40B4-BE49-F238E27FC236}">
                <a16:creationId xmlns:a16="http://schemas.microsoft.com/office/drawing/2014/main" id="{6D65B8F0-3467-43F4-BF97-6D7092A6D812}"/>
              </a:ext>
            </a:extLst>
          </p:cNvPr>
          <p:cNvSpPr txBox="1"/>
          <p:nvPr/>
        </p:nvSpPr>
        <p:spPr>
          <a:xfrm>
            <a:off x="1125415" y="2016369"/>
            <a:ext cx="9964616" cy="3785652"/>
          </a:xfrm>
          <a:prstGeom prst="rect">
            <a:avLst/>
          </a:prstGeom>
          <a:noFill/>
        </p:spPr>
        <p:txBody>
          <a:bodyPr wrap="square" rtlCol="0">
            <a:spAutoFit/>
          </a:bodyPr>
          <a:lstStyle/>
          <a:p>
            <a:r>
              <a:rPr lang="en-GB" sz="2400" dirty="0"/>
              <a:t>At Shirland Primary School, we are committed to providing a caring, friendly and safe environment for all of our pupils so they can learn in a relaxed and secure atmosphere. </a:t>
            </a:r>
          </a:p>
          <a:p>
            <a:r>
              <a:rPr lang="en-GB" sz="2400" dirty="0"/>
              <a:t>Bullying of any kind is unacceptable at our school. If bullying does occur, all pupils should be able to tell and know that incidents will be dealt with promptly and effectively. We are a TELLING school. This means that </a:t>
            </a:r>
            <a:r>
              <a:rPr lang="en-GB" sz="2400" i="1" dirty="0"/>
              <a:t>anyone</a:t>
            </a:r>
            <a:r>
              <a:rPr lang="en-GB" sz="2400" dirty="0"/>
              <a:t> who knows that bullying is happening is expected to tell the staff.</a:t>
            </a:r>
          </a:p>
          <a:p>
            <a:endParaRPr lang="en-GB" sz="2400" dirty="0"/>
          </a:p>
          <a:p>
            <a:r>
              <a:rPr lang="en-GB" sz="2400" b="1" dirty="0"/>
              <a:t>For more details about the school’s procedures regarding bullying, please see the anti-bullying policy which can be found on the school’s website. </a:t>
            </a:r>
          </a:p>
        </p:txBody>
      </p:sp>
    </p:spTree>
    <p:extLst>
      <p:ext uri="{BB962C8B-B14F-4D97-AF65-F5344CB8AC3E}">
        <p14:creationId xmlns:p14="http://schemas.microsoft.com/office/powerpoint/2010/main" val="11495439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41069-5A78-46F3-B40E-707167ABCFA7}"/>
              </a:ext>
            </a:extLst>
          </p:cNvPr>
          <p:cNvSpPr>
            <a:spLocks noGrp="1"/>
          </p:cNvSpPr>
          <p:nvPr>
            <p:ph type="title"/>
          </p:nvPr>
        </p:nvSpPr>
        <p:spPr/>
        <p:txBody>
          <a:bodyPr/>
          <a:lstStyle/>
          <a:p>
            <a:r>
              <a:rPr lang="en-GB" dirty="0"/>
              <a:t>The Local Offer </a:t>
            </a:r>
          </a:p>
        </p:txBody>
      </p:sp>
      <p:sp>
        <p:nvSpPr>
          <p:cNvPr id="3" name="Content Placeholder 2">
            <a:extLst>
              <a:ext uri="{FF2B5EF4-FFF2-40B4-BE49-F238E27FC236}">
                <a16:creationId xmlns:a16="http://schemas.microsoft.com/office/drawing/2014/main" id="{7DD15CD1-4059-4503-88B2-4BBFF82713AA}"/>
              </a:ext>
            </a:extLst>
          </p:cNvPr>
          <p:cNvSpPr>
            <a:spLocks noGrp="1"/>
          </p:cNvSpPr>
          <p:nvPr>
            <p:ph idx="1"/>
          </p:nvPr>
        </p:nvSpPr>
        <p:spPr/>
        <p:txBody>
          <a:bodyPr/>
          <a:lstStyle/>
          <a:p>
            <a:endParaRPr lang="en-GB" dirty="0"/>
          </a:p>
        </p:txBody>
      </p:sp>
      <p:pic>
        <p:nvPicPr>
          <p:cNvPr id="4" name="Picture 3" descr="School logo mini">
            <a:extLst>
              <a:ext uri="{FF2B5EF4-FFF2-40B4-BE49-F238E27FC236}">
                <a16:creationId xmlns:a16="http://schemas.microsoft.com/office/drawing/2014/main" id="{1233B670-9CE2-4990-B582-0852D2EF701D}"/>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07426" y="264179"/>
            <a:ext cx="1658750" cy="1426509"/>
          </a:xfrm>
          <a:prstGeom prst="rect">
            <a:avLst/>
          </a:prstGeom>
          <a:noFill/>
          <a:ln>
            <a:noFill/>
          </a:ln>
        </p:spPr>
      </p:pic>
      <p:sp>
        <p:nvSpPr>
          <p:cNvPr id="5" name="Rectangle: Rounded Corners 4">
            <a:extLst>
              <a:ext uri="{FF2B5EF4-FFF2-40B4-BE49-F238E27FC236}">
                <a16:creationId xmlns:a16="http://schemas.microsoft.com/office/drawing/2014/main" id="{030BC5FA-8A76-4008-9B0F-0CB658859092}"/>
              </a:ext>
            </a:extLst>
          </p:cNvPr>
          <p:cNvSpPr/>
          <p:nvPr/>
        </p:nvSpPr>
        <p:spPr>
          <a:xfrm>
            <a:off x="502023" y="1791634"/>
            <a:ext cx="11187953" cy="4802187"/>
          </a:xfrm>
          <a:prstGeom prst="roundRect">
            <a:avLst/>
          </a:prstGeom>
          <a:solidFill>
            <a:schemeClr val="accent1">
              <a:lumMod val="40000"/>
              <a:lumOff val="60000"/>
            </a:schemeClr>
          </a:solidFill>
          <a:ln w="571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E6A8065A-B3A2-4AEB-B803-D16BA731EFBD}"/>
              </a:ext>
            </a:extLst>
          </p:cNvPr>
          <p:cNvSpPr/>
          <p:nvPr/>
        </p:nvSpPr>
        <p:spPr>
          <a:xfrm>
            <a:off x="1238942" y="3276618"/>
            <a:ext cx="9491811" cy="2585323"/>
          </a:xfrm>
          <a:prstGeom prst="rect">
            <a:avLst/>
          </a:prstGeom>
          <a:noFill/>
        </p:spPr>
        <p:txBody>
          <a:bodyPr wrap="square" lIns="91440" tIns="45720" rIns="91440" bIns="45720">
            <a:spAutoFit/>
          </a:bodyPr>
          <a:lstStyle/>
          <a:p>
            <a:pPr algn="ctr"/>
            <a:r>
              <a:rPr lang="en-GB" sz="5400" dirty="0">
                <a:hlinkClick r:id="rId3"/>
              </a:rPr>
              <a:t>Derbyshire County Council Local Offer </a:t>
            </a:r>
            <a:endParaRPr lang="en-GB" sz="5400" dirty="0"/>
          </a:p>
          <a:p>
            <a:pPr algn="ctr"/>
            <a:endParaRPr lang="en-US" sz="5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7014415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900E5-0463-4E40-A30C-D800E7DFBAE4}"/>
              </a:ext>
            </a:extLst>
          </p:cNvPr>
          <p:cNvSpPr>
            <a:spLocks noGrp="1"/>
          </p:cNvSpPr>
          <p:nvPr>
            <p:ph type="title"/>
          </p:nvPr>
        </p:nvSpPr>
        <p:spPr>
          <a:xfrm>
            <a:off x="4020670" y="2866278"/>
            <a:ext cx="4150659" cy="1325563"/>
          </a:xfrm>
        </p:spPr>
        <p:txBody>
          <a:bodyPr>
            <a:noAutofit/>
          </a:bodyPr>
          <a:lstStyle/>
          <a:p>
            <a:pPr algn="ctr"/>
            <a:r>
              <a:rPr lang="en-GB" sz="6000" dirty="0"/>
              <a:t>Any questions?</a:t>
            </a:r>
          </a:p>
        </p:txBody>
      </p:sp>
      <p:pic>
        <p:nvPicPr>
          <p:cNvPr id="4" name="Picture 3" descr="School logo mini">
            <a:extLst>
              <a:ext uri="{FF2B5EF4-FFF2-40B4-BE49-F238E27FC236}">
                <a16:creationId xmlns:a16="http://schemas.microsoft.com/office/drawing/2014/main" id="{6CD772B0-D025-474C-B2AA-2A2859D2D14C}"/>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362920" y="107577"/>
            <a:ext cx="1658750" cy="1426509"/>
          </a:xfrm>
          <a:prstGeom prst="rect">
            <a:avLst/>
          </a:prstGeom>
          <a:noFill/>
          <a:ln>
            <a:noFill/>
          </a:ln>
        </p:spPr>
      </p:pic>
    </p:spTree>
    <p:extLst>
      <p:ext uri="{BB962C8B-B14F-4D97-AF65-F5344CB8AC3E}">
        <p14:creationId xmlns:p14="http://schemas.microsoft.com/office/powerpoint/2010/main" val="4051609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FE2E90-4446-4414-AC8A-EA1A208BD599}"/>
              </a:ext>
            </a:extLst>
          </p:cNvPr>
          <p:cNvSpPr>
            <a:spLocks noGrp="1"/>
          </p:cNvSpPr>
          <p:nvPr>
            <p:ph type="title"/>
          </p:nvPr>
        </p:nvSpPr>
        <p:spPr/>
        <p:txBody>
          <a:bodyPr/>
          <a:lstStyle/>
          <a:p>
            <a:r>
              <a:rPr lang="en-GB" dirty="0"/>
              <a:t>Definition of SEND</a:t>
            </a:r>
          </a:p>
        </p:txBody>
      </p:sp>
      <p:pic>
        <p:nvPicPr>
          <p:cNvPr id="4" name="Picture 3" descr="School logo mini">
            <a:extLst>
              <a:ext uri="{FF2B5EF4-FFF2-40B4-BE49-F238E27FC236}">
                <a16:creationId xmlns:a16="http://schemas.microsoft.com/office/drawing/2014/main" id="{ABA82B9C-99E5-4C67-A0B4-15CA57194A31}"/>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362920" y="107577"/>
            <a:ext cx="1658750" cy="1426509"/>
          </a:xfrm>
          <a:prstGeom prst="rect">
            <a:avLst/>
          </a:prstGeom>
          <a:noFill/>
          <a:ln>
            <a:noFill/>
          </a:ln>
        </p:spPr>
      </p:pic>
      <p:sp>
        <p:nvSpPr>
          <p:cNvPr id="5" name="Rectangle: Rounded Corners 4">
            <a:extLst>
              <a:ext uri="{FF2B5EF4-FFF2-40B4-BE49-F238E27FC236}">
                <a16:creationId xmlns:a16="http://schemas.microsoft.com/office/drawing/2014/main" id="{12BB4DAF-181E-411D-ACFA-092E90D4AE8B}"/>
              </a:ext>
            </a:extLst>
          </p:cNvPr>
          <p:cNvSpPr/>
          <p:nvPr/>
        </p:nvSpPr>
        <p:spPr>
          <a:xfrm>
            <a:off x="524435" y="1690688"/>
            <a:ext cx="11187953" cy="4802187"/>
          </a:xfrm>
          <a:prstGeom prst="roundRect">
            <a:avLst/>
          </a:prstGeom>
          <a:solidFill>
            <a:schemeClr val="accent1">
              <a:lumMod val="40000"/>
              <a:lumOff val="60000"/>
            </a:schemeClr>
          </a:solidFill>
          <a:ln w="571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D7C3EC06-6ECA-4C96-90AC-5D33B96F29B1}"/>
              </a:ext>
            </a:extLst>
          </p:cNvPr>
          <p:cNvSpPr txBox="1"/>
          <p:nvPr/>
        </p:nvSpPr>
        <p:spPr>
          <a:xfrm>
            <a:off x="1267427" y="1897551"/>
            <a:ext cx="9924868" cy="4493538"/>
          </a:xfrm>
          <a:prstGeom prst="rect">
            <a:avLst/>
          </a:prstGeom>
          <a:noFill/>
        </p:spPr>
        <p:txBody>
          <a:bodyPr wrap="square" rtlCol="0">
            <a:spAutoFit/>
          </a:bodyPr>
          <a:lstStyle/>
          <a:p>
            <a:r>
              <a:rPr lang="en-GB" sz="2200" dirty="0"/>
              <a:t>Definitions of special educational needs and/or disabilities (SEND) are taken from section 20 of the ‘Children and Families Act 2014. The term ‘Special Educational Need’ is used across the 0-25 age range and includes ‘Learning Difficulty and Disability (LDD). </a:t>
            </a:r>
          </a:p>
          <a:p>
            <a:endParaRPr lang="en-GB" sz="2200" dirty="0"/>
          </a:p>
          <a:p>
            <a:r>
              <a:rPr lang="en-GB" sz="2200" dirty="0"/>
              <a:t>A child or young person (CYP) has SEND if they have a learning difficulty or disability which calls for special educational provision to be made for them. A child of compulsory school age or a young person has a learning difficulty or disability if they:</a:t>
            </a:r>
          </a:p>
          <a:p>
            <a:pPr marL="342900" indent="-342900">
              <a:buFont typeface="Arial" panose="020B0604020202020204" pitchFamily="34" charset="0"/>
              <a:buChar char="•"/>
            </a:pPr>
            <a:r>
              <a:rPr lang="en-GB" sz="2200" dirty="0"/>
              <a:t>have a significantly greater difficulty in learning than the majority of others of the same age; </a:t>
            </a:r>
            <a:r>
              <a:rPr lang="en-GB" sz="2200" b="1" dirty="0"/>
              <a:t>or</a:t>
            </a:r>
            <a:endParaRPr lang="en-GB" sz="2200" dirty="0"/>
          </a:p>
          <a:p>
            <a:pPr marL="342900" indent="-342900">
              <a:buFont typeface="Arial" panose="020B0604020202020204" pitchFamily="34" charset="0"/>
              <a:buChar char="•"/>
            </a:pPr>
            <a:r>
              <a:rPr lang="en-GB" sz="2200" dirty="0"/>
              <a:t>have a disability which prevents or hinders them from making use of educational facilities of a kind generally provided for others of the same age in mainstream schools or mainstream post-15 settings. </a:t>
            </a:r>
          </a:p>
        </p:txBody>
      </p:sp>
    </p:spTree>
    <p:extLst>
      <p:ext uri="{BB962C8B-B14F-4D97-AF65-F5344CB8AC3E}">
        <p14:creationId xmlns:p14="http://schemas.microsoft.com/office/powerpoint/2010/main" val="3461014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C25AA-ED41-4877-AD1C-BD5FF6168797}"/>
              </a:ext>
            </a:extLst>
          </p:cNvPr>
          <p:cNvSpPr>
            <a:spLocks noGrp="1"/>
          </p:cNvSpPr>
          <p:nvPr>
            <p:ph type="title"/>
          </p:nvPr>
        </p:nvSpPr>
        <p:spPr/>
        <p:txBody>
          <a:bodyPr/>
          <a:lstStyle/>
          <a:p>
            <a:r>
              <a:rPr lang="en-GB" dirty="0"/>
              <a:t>What are the 4 categories?</a:t>
            </a:r>
          </a:p>
        </p:txBody>
      </p:sp>
      <p:sp>
        <p:nvSpPr>
          <p:cNvPr id="4" name="Rectangle: Rounded Corners 3">
            <a:extLst>
              <a:ext uri="{FF2B5EF4-FFF2-40B4-BE49-F238E27FC236}">
                <a16:creationId xmlns:a16="http://schemas.microsoft.com/office/drawing/2014/main" id="{E781FB78-ABA0-4D36-9915-DFBC2B4540D0}"/>
              </a:ext>
            </a:extLst>
          </p:cNvPr>
          <p:cNvSpPr/>
          <p:nvPr/>
        </p:nvSpPr>
        <p:spPr>
          <a:xfrm>
            <a:off x="524435" y="1690688"/>
            <a:ext cx="11187953" cy="4802187"/>
          </a:xfrm>
          <a:prstGeom prst="roundRect">
            <a:avLst/>
          </a:prstGeom>
          <a:solidFill>
            <a:schemeClr val="accent1">
              <a:lumMod val="40000"/>
              <a:lumOff val="60000"/>
            </a:schemeClr>
          </a:solidFill>
          <a:ln w="571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descr="School logo mini">
            <a:extLst>
              <a:ext uri="{FF2B5EF4-FFF2-40B4-BE49-F238E27FC236}">
                <a16:creationId xmlns:a16="http://schemas.microsoft.com/office/drawing/2014/main" id="{651CD60B-2DEB-4BE8-B23E-589D079E0CD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362920" y="107577"/>
            <a:ext cx="1658750" cy="1426509"/>
          </a:xfrm>
          <a:prstGeom prst="rect">
            <a:avLst/>
          </a:prstGeom>
          <a:noFill/>
          <a:ln>
            <a:noFill/>
          </a:ln>
        </p:spPr>
      </p:pic>
      <p:sp>
        <p:nvSpPr>
          <p:cNvPr id="6" name="TextBox 5">
            <a:extLst>
              <a:ext uri="{FF2B5EF4-FFF2-40B4-BE49-F238E27FC236}">
                <a16:creationId xmlns:a16="http://schemas.microsoft.com/office/drawing/2014/main" id="{77A548CE-6AB5-4EB7-B4FA-BD09D1B0623E}"/>
              </a:ext>
            </a:extLst>
          </p:cNvPr>
          <p:cNvSpPr txBox="1"/>
          <p:nvPr/>
        </p:nvSpPr>
        <p:spPr>
          <a:xfrm>
            <a:off x="1100934" y="2198955"/>
            <a:ext cx="10034954" cy="3785652"/>
          </a:xfrm>
          <a:prstGeom prst="rect">
            <a:avLst/>
          </a:prstGeom>
          <a:noFill/>
        </p:spPr>
        <p:txBody>
          <a:bodyPr wrap="square" rtlCol="0">
            <a:spAutoFit/>
          </a:bodyPr>
          <a:lstStyle/>
          <a:p>
            <a:pPr algn="ctr"/>
            <a:r>
              <a:rPr lang="en-GB" sz="3000" b="1" dirty="0"/>
              <a:t>Communication and Interaction</a:t>
            </a:r>
          </a:p>
          <a:p>
            <a:pPr algn="ctr"/>
            <a:endParaRPr lang="en-GB" sz="3000" b="1" dirty="0"/>
          </a:p>
          <a:p>
            <a:pPr algn="ctr"/>
            <a:r>
              <a:rPr lang="en-GB" sz="3000" b="1" dirty="0"/>
              <a:t>Cognition and Learning </a:t>
            </a:r>
          </a:p>
          <a:p>
            <a:pPr algn="ctr"/>
            <a:endParaRPr lang="en-GB" sz="3000" b="1" dirty="0"/>
          </a:p>
          <a:p>
            <a:pPr algn="ctr"/>
            <a:r>
              <a:rPr lang="en-GB" sz="3000" b="1" dirty="0"/>
              <a:t>Social, Emotional and Mental Health</a:t>
            </a:r>
          </a:p>
          <a:p>
            <a:pPr algn="ctr"/>
            <a:endParaRPr lang="en-GB" sz="3000" b="1" dirty="0"/>
          </a:p>
          <a:p>
            <a:pPr algn="ctr"/>
            <a:r>
              <a:rPr lang="en-GB" sz="3000" b="1" dirty="0"/>
              <a:t>Sensory and/or Physical  </a:t>
            </a:r>
          </a:p>
          <a:p>
            <a:pPr algn="ctr"/>
            <a:endParaRPr lang="en-GB" sz="3000" dirty="0"/>
          </a:p>
        </p:txBody>
      </p:sp>
    </p:spTree>
    <p:extLst>
      <p:ext uri="{BB962C8B-B14F-4D97-AF65-F5344CB8AC3E}">
        <p14:creationId xmlns:p14="http://schemas.microsoft.com/office/powerpoint/2010/main" val="1949525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87C69-835D-42C3-BE1D-84730B9B27FF}"/>
              </a:ext>
            </a:extLst>
          </p:cNvPr>
          <p:cNvSpPr>
            <a:spLocks noGrp="1"/>
          </p:cNvSpPr>
          <p:nvPr>
            <p:ph type="title"/>
          </p:nvPr>
        </p:nvSpPr>
        <p:spPr/>
        <p:txBody>
          <a:bodyPr/>
          <a:lstStyle/>
          <a:p>
            <a:r>
              <a:rPr lang="en-GB" dirty="0"/>
              <a:t>Communication and Interaction </a:t>
            </a:r>
          </a:p>
        </p:txBody>
      </p:sp>
      <p:sp>
        <p:nvSpPr>
          <p:cNvPr id="3" name="Content Placeholder 2">
            <a:extLst>
              <a:ext uri="{FF2B5EF4-FFF2-40B4-BE49-F238E27FC236}">
                <a16:creationId xmlns:a16="http://schemas.microsoft.com/office/drawing/2014/main" id="{C4576736-4A33-4FDC-9334-17C7A4932F28}"/>
              </a:ext>
            </a:extLst>
          </p:cNvPr>
          <p:cNvSpPr>
            <a:spLocks noGrp="1"/>
          </p:cNvSpPr>
          <p:nvPr>
            <p:ph idx="1"/>
          </p:nvPr>
        </p:nvSpPr>
        <p:spPr/>
        <p:txBody>
          <a:bodyPr/>
          <a:lstStyle/>
          <a:p>
            <a:endParaRPr lang="en-GB" dirty="0"/>
          </a:p>
        </p:txBody>
      </p:sp>
      <p:sp>
        <p:nvSpPr>
          <p:cNvPr id="4" name="Rectangle: Rounded Corners 3">
            <a:extLst>
              <a:ext uri="{FF2B5EF4-FFF2-40B4-BE49-F238E27FC236}">
                <a16:creationId xmlns:a16="http://schemas.microsoft.com/office/drawing/2014/main" id="{F55E75C9-CFAE-47A0-85CB-7DCEC27EA32F}"/>
              </a:ext>
            </a:extLst>
          </p:cNvPr>
          <p:cNvSpPr/>
          <p:nvPr/>
        </p:nvSpPr>
        <p:spPr>
          <a:xfrm>
            <a:off x="524435" y="1690688"/>
            <a:ext cx="11187953" cy="4802187"/>
          </a:xfrm>
          <a:prstGeom prst="roundRect">
            <a:avLst/>
          </a:prstGeom>
          <a:solidFill>
            <a:schemeClr val="accent1">
              <a:lumMod val="40000"/>
              <a:lumOff val="60000"/>
            </a:schemeClr>
          </a:solidFill>
          <a:ln w="571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3D80B0FD-F156-4537-A18D-E7025F7467D4}"/>
              </a:ext>
            </a:extLst>
          </p:cNvPr>
          <p:cNvSpPr txBox="1"/>
          <p:nvPr/>
        </p:nvSpPr>
        <p:spPr>
          <a:xfrm>
            <a:off x="1101969" y="2154634"/>
            <a:ext cx="10251831" cy="3693319"/>
          </a:xfrm>
          <a:prstGeom prst="rect">
            <a:avLst/>
          </a:prstGeom>
          <a:noFill/>
        </p:spPr>
        <p:txBody>
          <a:bodyPr wrap="square" rtlCol="0">
            <a:spAutoFit/>
          </a:bodyPr>
          <a:lstStyle/>
          <a:p>
            <a:r>
              <a:rPr lang="en-GB" sz="2600" dirty="0"/>
              <a:t>Children and Young People who are likely to fit under this category are those who have Speech, Language and Communication Needs (SLCN.)</a:t>
            </a:r>
          </a:p>
          <a:p>
            <a:endParaRPr lang="en-GB" sz="2600" dirty="0"/>
          </a:p>
          <a:p>
            <a:r>
              <a:rPr lang="en-GB" sz="2600" dirty="0"/>
              <a:t>These children may have difficulties expressing themselves; difficulties understanding what others say to them; difficulties in understanding or using social rules of communication. </a:t>
            </a:r>
          </a:p>
          <a:p>
            <a:endParaRPr lang="en-GB" sz="2600" dirty="0"/>
          </a:p>
          <a:p>
            <a:r>
              <a:rPr lang="en-GB" sz="2600" dirty="0"/>
              <a:t>Children and Young People with ASC may have particular difficulties with language, communication and imagination.</a:t>
            </a:r>
          </a:p>
        </p:txBody>
      </p:sp>
      <p:pic>
        <p:nvPicPr>
          <p:cNvPr id="6" name="Picture 5" descr="School logo mini">
            <a:extLst>
              <a:ext uri="{FF2B5EF4-FFF2-40B4-BE49-F238E27FC236}">
                <a16:creationId xmlns:a16="http://schemas.microsoft.com/office/drawing/2014/main" id="{39F8BF54-7BBE-41CE-A689-09964154B13A}"/>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362920" y="107577"/>
            <a:ext cx="1658750" cy="1426509"/>
          </a:xfrm>
          <a:prstGeom prst="rect">
            <a:avLst/>
          </a:prstGeom>
          <a:noFill/>
          <a:ln>
            <a:noFill/>
          </a:ln>
        </p:spPr>
      </p:pic>
    </p:spTree>
    <p:extLst>
      <p:ext uri="{BB962C8B-B14F-4D97-AF65-F5344CB8AC3E}">
        <p14:creationId xmlns:p14="http://schemas.microsoft.com/office/powerpoint/2010/main" val="23759330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5F1F0-6198-4B58-96D2-9D1251F1B871}"/>
              </a:ext>
            </a:extLst>
          </p:cNvPr>
          <p:cNvSpPr>
            <a:spLocks noGrp="1"/>
          </p:cNvSpPr>
          <p:nvPr>
            <p:ph type="title"/>
          </p:nvPr>
        </p:nvSpPr>
        <p:spPr/>
        <p:txBody>
          <a:bodyPr/>
          <a:lstStyle/>
          <a:p>
            <a:r>
              <a:rPr lang="en-GB" dirty="0"/>
              <a:t>Cognition and Learning</a:t>
            </a:r>
          </a:p>
        </p:txBody>
      </p:sp>
      <p:sp>
        <p:nvSpPr>
          <p:cNvPr id="3" name="Content Placeholder 2">
            <a:extLst>
              <a:ext uri="{FF2B5EF4-FFF2-40B4-BE49-F238E27FC236}">
                <a16:creationId xmlns:a16="http://schemas.microsoft.com/office/drawing/2014/main" id="{507FB4D5-1EF9-4ACF-B2F3-7A87DAB29422}"/>
              </a:ext>
            </a:extLst>
          </p:cNvPr>
          <p:cNvSpPr>
            <a:spLocks noGrp="1"/>
          </p:cNvSpPr>
          <p:nvPr>
            <p:ph idx="1"/>
          </p:nvPr>
        </p:nvSpPr>
        <p:spPr/>
        <p:txBody>
          <a:bodyPr/>
          <a:lstStyle/>
          <a:p>
            <a:endParaRPr lang="en-GB" dirty="0"/>
          </a:p>
        </p:txBody>
      </p:sp>
      <p:sp>
        <p:nvSpPr>
          <p:cNvPr id="4" name="Rectangle: Rounded Corners 3">
            <a:extLst>
              <a:ext uri="{FF2B5EF4-FFF2-40B4-BE49-F238E27FC236}">
                <a16:creationId xmlns:a16="http://schemas.microsoft.com/office/drawing/2014/main" id="{05902876-5D5A-43FF-8F8C-903A3A771268}"/>
              </a:ext>
            </a:extLst>
          </p:cNvPr>
          <p:cNvSpPr/>
          <p:nvPr/>
        </p:nvSpPr>
        <p:spPr>
          <a:xfrm>
            <a:off x="524435" y="1690688"/>
            <a:ext cx="11187953" cy="4802187"/>
          </a:xfrm>
          <a:prstGeom prst="roundRect">
            <a:avLst/>
          </a:prstGeom>
          <a:solidFill>
            <a:schemeClr val="accent1">
              <a:lumMod val="40000"/>
              <a:lumOff val="60000"/>
            </a:schemeClr>
          </a:solidFill>
          <a:ln w="571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descr="School logo mini">
            <a:extLst>
              <a:ext uri="{FF2B5EF4-FFF2-40B4-BE49-F238E27FC236}">
                <a16:creationId xmlns:a16="http://schemas.microsoft.com/office/drawing/2014/main" id="{095C56EF-4963-4B2B-A428-9C7661E1EE2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362920" y="107577"/>
            <a:ext cx="1658750" cy="1426509"/>
          </a:xfrm>
          <a:prstGeom prst="rect">
            <a:avLst/>
          </a:prstGeom>
          <a:noFill/>
          <a:ln>
            <a:noFill/>
          </a:ln>
        </p:spPr>
      </p:pic>
      <p:sp>
        <p:nvSpPr>
          <p:cNvPr id="6" name="TextBox 5">
            <a:extLst>
              <a:ext uri="{FF2B5EF4-FFF2-40B4-BE49-F238E27FC236}">
                <a16:creationId xmlns:a16="http://schemas.microsoft.com/office/drawing/2014/main" id="{4D6C0580-03F0-4A79-97C1-740C9B5B65A4}"/>
              </a:ext>
            </a:extLst>
          </p:cNvPr>
          <p:cNvSpPr txBox="1"/>
          <p:nvPr/>
        </p:nvSpPr>
        <p:spPr>
          <a:xfrm>
            <a:off x="838200" y="1948236"/>
            <a:ext cx="10298723" cy="4154984"/>
          </a:xfrm>
          <a:prstGeom prst="rect">
            <a:avLst/>
          </a:prstGeom>
          <a:noFill/>
        </p:spPr>
        <p:txBody>
          <a:bodyPr wrap="square" rtlCol="0">
            <a:spAutoFit/>
          </a:bodyPr>
          <a:lstStyle/>
          <a:p>
            <a:r>
              <a:rPr lang="en-GB" sz="2400" dirty="0"/>
              <a:t>Children and Young People who have learning difficulties; these children may learn at a slower pace than their peers even when the curriculum is differentiated. </a:t>
            </a:r>
          </a:p>
          <a:p>
            <a:endParaRPr lang="en-GB" sz="2400" dirty="0"/>
          </a:p>
          <a:p>
            <a:r>
              <a:rPr lang="en-GB" sz="2400" dirty="0"/>
              <a:t>Includes Specific Learning Difficulties (</a:t>
            </a:r>
            <a:r>
              <a:rPr lang="en-GB" sz="2400" dirty="0" err="1"/>
              <a:t>SpLD</a:t>
            </a:r>
            <a:r>
              <a:rPr lang="en-GB" sz="2400" dirty="0"/>
              <a:t>) such as dyslexia, dyscalculia, dyspraxia or dysgraphia. It can also include those with moderate learning difficulties (MLD), severe learning difficulties (SLD) and those with profound and multiple learning difficulties (PMLD.) </a:t>
            </a:r>
          </a:p>
          <a:p>
            <a:endParaRPr lang="en-GB" sz="2400" dirty="0"/>
          </a:p>
          <a:p>
            <a:r>
              <a:rPr lang="en-GB" sz="2400" dirty="0"/>
              <a:t>These children and young people are likely to need support in all areas of the curriculum and are likely to need specialist educational provision</a:t>
            </a:r>
          </a:p>
        </p:txBody>
      </p:sp>
    </p:spTree>
    <p:extLst>
      <p:ext uri="{BB962C8B-B14F-4D97-AF65-F5344CB8AC3E}">
        <p14:creationId xmlns:p14="http://schemas.microsoft.com/office/powerpoint/2010/main" val="718702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32E58-6794-4AF3-AA0D-07693B6DBF31}"/>
              </a:ext>
            </a:extLst>
          </p:cNvPr>
          <p:cNvSpPr>
            <a:spLocks noGrp="1"/>
          </p:cNvSpPr>
          <p:nvPr>
            <p:ph type="title"/>
          </p:nvPr>
        </p:nvSpPr>
        <p:spPr/>
        <p:txBody>
          <a:bodyPr/>
          <a:lstStyle/>
          <a:p>
            <a:r>
              <a:rPr lang="en-GB" dirty="0"/>
              <a:t>Social, Emotional and Mental Health </a:t>
            </a:r>
          </a:p>
        </p:txBody>
      </p:sp>
      <p:sp>
        <p:nvSpPr>
          <p:cNvPr id="3" name="Content Placeholder 2">
            <a:extLst>
              <a:ext uri="{FF2B5EF4-FFF2-40B4-BE49-F238E27FC236}">
                <a16:creationId xmlns:a16="http://schemas.microsoft.com/office/drawing/2014/main" id="{796D931D-9D8E-46E1-878C-DBFC2DEB7DFA}"/>
              </a:ext>
            </a:extLst>
          </p:cNvPr>
          <p:cNvSpPr>
            <a:spLocks noGrp="1"/>
          </p:cNvSpPr>
          <p:nvPr>
            <p:ph idx="1"/>
          </p:nvPr>
        </p:nvSpPr>
        <p:spPr/>
        <p:txBody>
          <a:bodyPr/>
          <a:lstStyle/>
          <a:p>
            <a:endParaRPr lang="en-GB" dirty="0"/>
          </a:p>
        </p:txBody>
      </p:sp>
      <p:pic>
        <p:nvPicPr>
          <p:cNvPr id="4" name="Picture 3" descr="School logo mini">
            <a:extLst>
              <a:ext uri="{FF2B5EF4-FFF2-40B4-BE49-F238E27FC236}">
                <a16:creationId xmlns:a16="http://schemas.microsoft.com/office/drawing/2014/main" id="{82CADCF1-6F3B-4AAC-8B2A-8D38D1C6D641}"/>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362920" y="107577"/>
            <a:ext cx="1658750" cy="1426509"/>
          </a:xfrm>
          <a:prstGeom prst="rect">
            <a:avLst/>
          </a:prstGeom>
          <a:noFill/>
          <a:ln>
            <a:noFill/>
          </a:ln>
        </p:spPr>
      </p:pic>
      <p:sp>
        <p:nvSpPr>
          <p:cNvPr id="5" name="Rectangle: Rounded Corners 4">
            <a:extLst>
              <a:ext uri="{FF2B5EF4-FFF2-40B4-BE49-F238E27FC236}">
                <a16:creationId xmlns:a16="http://schemas.microsoft.com/office/drawing/2014/main" id="{9F9C0366-D8C0-4700-88F8-96B35F89145B}"/>
              </a:ext>
            </a:extLst>
          </p:cNvPr>
          <p:cNvSpPr/>
          <p:nvPr/>
        </p:nvSpPr>
        <p:spPr>
          <a:xfrm>
            <a:off x="524435" y="1690688"/>
            <a:ext cx="11187953" cy="4802187"/>
          </a:xfrm>
          <a:prstGeom prst="roundRect">
            <a:avLst/>
          </a:prstGeom>
          <a:solidFill>
            <a:schemeClr val="accent1">
              <a:lumMod val="40000"/>
              <a:lumOff val="60000"/>
            </a:schemeClr>
          </a:solidFill>
          <a:ln w="571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5181B0D5-E3EE-48E8-83E1-A7BB98D8C3E0}"/>
              </a:ext>
            </a:extLst>
          </p:cNvPr>
          <p:cNvSpPr txBox="1"/>
          <p:nvPr/>
        </p:nvSpPr>
        <p:spPr>
          <a:xfrm>
            <a:off x="1008185" y="1825625"/>
            <a:ext cx="10345615" cy="4524315"/>
          </a:xfrm>
          <a:prstGeom prst="rect">
            <a:avLst/>
          </a:prstGeom>
          <a:noFill/>
        </p:spPr>
        <p:txBody>
          <a:bodyPr wrap="square" rtlCol="0">
            <a:spAutoFit/>
          </a:bodyPr>
          <a:lstStyle/>
          <a:p>
            <a:r>
              <a:rPr lang="en-GB" sz="2400" dirty="0"/>
              <a:t>Children and young people may experience a wide range of social and emotional difficulties. </a:t>
            </a:r>
          </a:p>
          <a:p>
            <a:r>
              <a:rPr lang="en-GB" sz="2400" dirty="0"/>
              <a:t>Indicators may include: </a:t>
            </a:r>
          </a:p>
          <a:p>
            <a:pPr marL="342900" indent="-342900">
              <a:buFont typeface="Arial" panose="020B0604020202020204" pitchFamily="34" charset="0"/>
              <a:buChar char="•"/>
            </a:pPr>
            <a:r>
              <a:rPr lang="en-GB" sz="2400" dirty="0"/>
              <a:t>being withdrawn or isolated, </a:t>
            </a:r>
          </a:p>
          <a:p>
            <a:pPr marL="342900" indent="-342900">
              <a:buFont typeface="Arial" panose="020B0604020202020204" pitchFamily="34" charset="0"/>
              <a:buChar char="•"/>
            </a:pPr>
            <a:r>
              <a:rPr lang="en-GB" sz="2400" dirty="0"/>
              <a:t>displaying challenging, disruptive or disturbing behaviour. </a:t>
            </a:r>
          </a:p>
          <a:p>
            <a:pPr marL="342900" indent="-342900">
              <a:buFont typeface="Arial" panose="020B0604020202020204" pitchFamily="34" charset="0"/>
              <a:buChar char="•"/>
            </a:pPr>
            <a:endParaRPr lang="en-GB" sz="2400" dirty="0"/>
          </a:p>
          <a:p>
            <a:r>
              <a:rPr lang="en-GB" sz="2400" dirty="0"/>
              <a:t>This may be due to underlying mental health difficulties such as depressive disorders, anxiety disorders, self harm, substance misuse, eating disorders, psychotic or mood disorders. </a:t>
            </a:r>
          </a:p>
          <a:p>
            <a:endParaRPr lang="en-GB" sz="2400" dirty="0"/>
          </a:p>
          <a:p>
            <a:r>
              <a:rPr lang="en-GB" sz="2400" dirty="0"/>
              <a:t>Other children and young people may have Attention Deficit Disorder (ADD), Attention Deficit Hyperactivity Disorder (ADHD) or attachment disorder.</a:t>
            </a:r>
          </a:p>
        </p:txBody>
      </p:sp>
    </p:spTree>
    <p:extLst>
      <p:ext uri="{BB962C8B-B14F-4D97-AF65-F5344CB8AC3E}">
        <p14:creationId xmlns:p14="http://schemas.microsoft.com/office/powerpoint/2010/main" val="220152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77C54-E1C6-42EA-8C23-3FC2A8A7D128}"/>
              </a:ext>
            </a:extLst>
          </p:cNvPr>
          <p:cNvSpPr>
            <a:spLocks noGrp="1"/>
          </p:cNvSpPr>
          <p:nvPr>
            <p:ph type="title"/>
          </p:nvPr>
        </p:nvSpPr>
        <p:spPr/>
        <p:txBody>
          <a:bodyPr/>
          <a:lstStyle/>
          <a:p>
            <a:r>
              <a:rPr lang="en-GB" dirty="0"/>
              <a:t>Sensory and/or Physical</a:t>
            </a:r>
          </a:p>
        </p:txBody>
      </p:sp>
      <p:sp>
        <p:nvSpPr>
          <p:cNvPr id="3" name="Content Placeholder 2">
            <a:extLst>
              <a:ext uri="{FF2B5EF4-FFF2-40B4-BE49-F238E27FC236}">
                <a16:creationId xmlns:a16="http://schemas.microsoft.com/office/drawing/2014/main" id="{95CEA9B3-C11D-4FAF-9423-8D6EE4641697}"/>
              </a:ext>
            </a:extLst>
          </p:cNvPr>
          <p:cNvSpPr>
            <a:spLocks noGrp="1"/>
          </p:cNvSpPr>
          <p:nvPr>
            <p:ph idx="1"/>
          </p:nvPr>
        </p:nvSpPr>
        <p:spPr/>
        <p:txBody>
          <a:bodyPr/>
          <a:lstStyle/>
          <a:p>
            <a:endParaRPr lang="en-GB"/>
          </a:p>
        </p:txBody>
      </p:sp>
      <p:sp>
        <p:nvSpPr>
          <p:cNvPr id="4" name="Rectangle: Rounded Corners 3">
            <a:extLst>
              <a:ext uri="{FF2B5EF4-FFF2-40B4-BE49-F238E27FC236}">
                <a16:creationId xmlns:a16="http://schemas.microsoft.com/office/drawing/2014/main" id="{980D6330-E2FD-4414-A9A5-EBC84FE076D1}"/>
              </a:ext>
            </a:extLst>
          </p:cNvPr>
          <p:cNvSpPr/>
          <p:nvPr/>
        </p:nvSpPr>
        <p:spPr>
          <a:xfrm>
            <a:off x="524435" y="1690688"/>
            <a:ext cx="11187953" cy="4802187"/>
          </a:xfrm>
          <a:prstGeom prst="roundRect">
            <a:avLst/>
          </a:prstGeom>
          <a:solidFill>
            <a:schemeClr val="accent1">
              <a:lumMod val="40000"/>
              <a:lumOff val="60000"/>
            </a:schemeClr>
          </a:solidFill>
          <a:ln w="571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descr="School logo mini">
            <a:extLst>
              <a:ext uri="{FF2B5EF4-FFF2-40B4-BE49-F238E27FC236}">
                <a16:creationId xmlns:a16="http://schemas.microsoft.com/office/drawing/2014/main" id="{F453FB83-AD12-409C-86D4-13ED7662E1F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362920" y="107577"/>
            <a:ext cx="1658750" cy="1426509"/>
          </a:xfrm>
          <a:prstGeom prst="rect">
            <a:avLst/>
          </a:prstGeom>
          <a:noFill/>
          <a:ln>
            <a:noFill/>
          </a:ln>
        </p:spPr>
      </p:pic>
      <p:sp>
        <p:nvSpPr>
          <p:cNvPr id="6" name="TextBox 5">
            <a:extLst>
              <a:ext uri="{FF2B5EF4-FFF2-40B4-BE49-F238E27FC236}">
                <a16:creationId xmlns:a16="http://schemas.microsoft.com/office/drawing/2014/main" id="{181271A3-5A6E-4355-BD58-3A2A3A74019B}"/>
              </a:ext>
            </a:extLst>
          </p:cNvPr>
          <p:cNvSpPr txBox="1"/>
          <p:nvPr/>
        </p:nvSpPr>
        <p:spPr>
          <a:xfrm>
            <a:off x="1031631" y="1825625"/>
            <a:ext cx="10322169" cy="4493538"/>
          </a:xfrm>
          <a:prstGeom prst="rect">
            <a:avLst/>
          </a:prstGeom>
          <a:noFill/>
        </p:spPr>
        <p:txBody>
          <a:bodyPr wrap="square" rtlCol="0">
            <a:spAutoFit/>
          </a:bodyPr>
          <a:lstStyle/>
          <a:p>
            <a:r>
              <a:rPr lang="en-GB" sz="2600" dirty="0"/>
              <a:t>Some children and young people may require special educational provision due to a disability which hinders or prevents them from using educational facilities. </a:t>
            </a:r>
          </a:p>
          <a:p>
            <a:endParaRPr lang="en-GB" sz="2600" dirty="0"/>
          </a:p>
          <a:p>
            <a:r>
              <a:rPr lang="en-GB" sz="2600" dirty="0"/>
              <a:t>This can include those with visual impairment (VI), hearing impairment (HI) or a multi-sensory impairment (MSI.) Those with MSI will require specialist support and/or equipment to access their learning, or </a:t>
            </a:r>
            <a:r>
              <a:rPr lang="en-GB" sz="2600" dirty="0" err="1"/>
              <a:t>habilitation</a:t>
            </a:r>
            <a:r>
              <a:rPr lang="en-GB" sz="2600" dirty="0"/>
              <a:t> support. </a:t>
            </a:r>
          </a:p>
          <a:p>
            <a:endParaRPr lang="en-GB" sz="2600" dirty="0"/>
          </a:p>
          <a:p>
            <a:r>
              <a:rPr lang="en-GB" sz="2600" dirty="0"/>
              <a:t>Some children and young people with a physical disability (PD) require additional ongoing support and equipment to access all the opportunities available to their peers. </a:t>
            </a:r>
          </a:p>
        </p:txBody>
      </p:sp>
    </p:spTree>
    <p:extLst>
      <p:ext uri="{BB962C8B-B14F-4D97-AF65-F5344CB8AC3E}">
        <p14:creationId xmlns:p14="http://schemas.microsoft.com/office/powerpoint/2010/main" val="19207534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620BE-B367-49C4-89E8-6CE2FF0BD804}"/>
              </a:ext>
            </a:extLst>
          </p:cNvPr>
          <p:cNvSpPr>
            <a:spLocks noGrp="1"/>
          </p:cNvSpPr>
          <p:nvPr>
            <p:ph type="title"/>
          </p:nvPr>
        </p:nvSpPr>
        <p:spPr/>
        <p:txBody>
          <a:bodyPr/>
          <a:lstStyle/>
          <a:p>
            <a:r>
              <a:rPr lang="en-GB" dirty="0"/>
              <a:t>How does the school know if my child </a:t>
            </a:r>
            <a:br>
              <a:rPr lang="en-GB" dirty="0"/>
            </a:br>
            <a:r>
              <a:rPr lang="en-GB" dirty="0"/>
              <a:t>needs extra help?</a:t>
            </a:r>
          </a:p>
        </p:txBody>
      </p:sp>
      <p:sp>
        <p:nvSpPr>
          <p:cNvPr id="3" name="Content Placeholder 2">
            <a:extLst>
              <a:ext uri="{FF2B5EF4-FFF2-40B4-BE49-F238E27FC236}">
                <a16:creationId xmlns:a16="http://schemas.microsoft.com/office/drawing/2014/main" id="{BCC83B56-E0CC-4829-B461-33C462BE6BEE}"/>
              </a:ext>
            </a:extLst>
          </p:cNvPr>
          <p:cNvSpPr>
            <a:spLocks noGrp="1"/>
          </p:cNvSpPr>
          <p:nvPr>
            <p:ph idx="1"/>
          </p:nvPr>
        </p:nvSpPr>
        <p:spPr/>
        <p:txBody>
          <a:bodyPr/>
          <a:lstStyle/>
          <a:p>
            <a:endParaRPr lang="en-GB"/>
          </a:p>
        </p:txBody>
      </p:sp>
      <p:sp>
        <p:nvSpPr>
          <p:cNvPr id="4" name="Rectangle: Rounded Corners 3">
            <a:extLst>
              <a:ext uri="{FF2B5EF4-FFF2-40B4-BE49-F238E27FC236}">
                <a16:creationId xmlns:a16="http://schemas.microsoft.com/office/drawing/2014/main" id="{71395BD0-F437-4F30-A389-BF8CE4349CDF}"/>
              </a:ext>
            </a:extLst>
          </p:cNvPr>
          <p:cNvSpPr/>
          <p:nvPr/>
        </p:nvSpPr>
        <p:spPr>
          <a:xfrm>
            <a:off x="524435" y="1690688"/>
            <a:ext cx="11187953" cy="4802187"/>
          </a:xfrm>
          <a:prstGeom prst="roundRect">
            <a:avLst/>
          </a:prstGeom>
          <a:solidFill>
            <a:schemeClr val="accent1">
              <a:lumMod val="40000"/>
              <a:lumOff val="60000"/>
            </a:schemeClr>
          </a:solidFill>
          <a:ln w="571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descr="School logo mini">
            <a:extLst>
              <a:ext uri="{FF2B5EF4-FFF2-40B4-BE49-F238E27FC236}">
                <a16:creationId xmlns:a16="http://schemas.microsoft.com/office/drawing/2014/main" id="{F515DD14-5257-4660-AF5A-3CBEC9B6A8A4}"/>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362920" y="107577"/>
            <a:ext cx="1658750" cy="1426509"/>
          </a:xfrm>
          <a:prstGeom prst="rect">
            <a:avLst/>
          </a:prstGeom>
          <a:noFill/>
          <a:ln>
            <a:noFill/>
          </a:ln>
        </p:spPr>
      </p:pic>
      <p:sp>
        <p:nvSpPr>
          <p:cNvPr id="6" name="TextBox 5">
            <a:extLst>
              <a:ext uri="{FF2B5EF4-FFF2-40B4-BE49-F238E27FC236}">
                <a16:creationId xmlns:a16="http://schemas.microsoft.com/office/drawing/2014/main" id="{0F6973BC-78EC-4316-A208-57140F359046}"/>
              </a:ext>
            </a:extLst>
          </p:cNvPr>
          <p:cNvSpPr txBox="1"/>
          <p:nvPr/>
        </p:nvSpPr>
        <p:spPr>
          <a:xfrm>
            <a:off x="1055077" y="1825625"/>
            <a:ext cx="10298723" cy="4154984"/>
          </a:xfrm>
          <a:prstGeom prst="rect">
            <a:avLst/>
          </a:prstGeom>
          <a:noFill/>
        </p:spPr>
        <p:txBody>
          <a:bodyPr wrap="square" rtlCol="0">
            <a:spAutoFit/>
          </a:bodyPr>
          <a:lstStyle/>
          <a:p>
            <a:r>
              <a:rPr lang="en-GB" sz="2200" dirty="0"/>
              <a:t>We know when pupils need help if:</a:t>
            </a:r>
          </a:p>
          <a:p>
            <a:pPr marL="285750" indent="-285750">
              <a:buFont typeface="Arial" panose="020B0604020202020204" pitchFamily="34" charset="0"/>
              <a:buChar char="•"/>
            </a:pPr>
            <a:r>
              <a:rPr lang="en-GB" sz="2200" dirty="0"/>
              <a:t>concerns are raised by parents/carers, teachers or the pupil’s previous setting</a:t>
            </a:r>
          </a:p>
          <a:p>
            <a:pPr marL="285750" indent="-285750">
              <a:buFont typeface="Arial" panose="020B0604020202020204" pitchFamily="34" charset="0"/>
              <a:buChar char="•"/>
            </a:pPr>
            <a:r>
              <a:rPr lang="en-GB" sz="2200" dirty="0"/>
              <a:t>limited progress is being made</a:t>
            </a:r>
          </a:p>
          <a:p>
            <a:pPr marL="285750" indent="-285750">
              <a:buFont typeface="Arial" panose="020B0604020202020204" pitchFamily="34" charset="0"/>
              <a:buChar char="•"/>
            </a:pPr>
            <a:r>
              <a:rPr lang="en-GB" sz="2200" dirty="0"/>
              <a:t>there is a change in the pupil’s behaviour/progress</a:t>
            </a:r>
          </a:p>
          <a:p>
            <a:pPr marL="285750" indent="-285750">
              <a:buFont typeface="Arial" panose="020B0604020202020204" pitchFamily="34" charset="0"/>
              <a:buChar char="•"/>
            </a:pPr>
            <a:r>
              <a:rPr lang="en-GB" sz="2200" dirty="0"/>
              <a:t>a pupil asks for help</a:t>
            </a:r>
          </a:p>
          <a:p>
            <a:r>
              <a:rPr lang="en-GB" sz="2200" b="1" dirty="0"/>
              <a:t>For more details about the school’s graduated response, please see the SEND policy which can be found on the school’s website.</a:t>
            </a:r>
          </a:p>
          <a:p>
            <a:endParaRPr lang="en-GB" sz="2200" b="1" dirty="0"/>
          </a:p>
          <a:p>
            <a:r>
              <a:rPr lang="en-GB" sz="2200" b="1" dirty="0"/>
              <a:t>What should I do if I think my child may have special educational needs?</a:t>
            </a:r>
          </a:p>
          <a:p>
            <a:r>
              <a:rPr lang="en-GB" sz="2200" dirty="0"/>
              <a:t>The class teacher is the first point of contact to discuss your child’s needs. In addition, if you have concerns, then you may wish to speak to the Special Educational Needs Coordinator (</a:t>
            </a:r>
            <a:r>
              <a:rPr lang="en-GB" sz="2200" dirty="0" err="1"/>
              <a:t>SENDCo</a:t>
            </a:r>
            <a:r>
              <a:rPr lang="en-GB" sz="2200" dirty="0"/>
              <a:t>) Mrs Kerry or Mrs Dolman in her absence. </a:t>
            </a:r>
          </a:p>
        </p:txBody>
      </p:sp>
    </p:spTree>
    <p:extLst>
      <p:ext uri="{BB962C8B-B14F-4D97-AF65-F5344CB8AC3E}">
        <p14:creationId xmlns:p14="http://schemas.microsoft.com/office/powerpoint/2010/main" val="1102548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6AD45-27BF-4BE6-9E32-22CD3D2E957A}"/>
              </a:ext>
            </a:extLst>
          </p:cNvPr>
          <p:cNvSpPr>
            <a:spLocks noGrp="1"/>
          </p:cNvSpPr>
          <p:nvPr>
            <p:ph type="title"/>
          </p:nvPr>
        </p:nvSpPr>
        <p:spPr/>
        <p:txBody>
          <a:bodyPr/>
          <a:lstStyle/>
          <a:p>
            <a:r>
              <a:rPr lang="en-GB" dirty="0"/>
              <a:t>How are parents of children with SEND involved?</a:t>
            </a:r>
          </a:p>
        </p:txBody>
      </p:sp>
      <p:sp>
        <p:nvSpPr>
          <p:cNvPr id="3" name="Content Placeholder 2">
            <a:extLst>
              <a:ext uri="{FF2B5EF4-FFF2-40B4-BE49-F238E27FC236}">
                <a16:creationId xmlns:a16="http://schemas.microsoft.com/office/drawing/2014/main" id="{1CB24D36-1637-4356-8CFE-0311EE7F9F3A}"/>
              </a:ext>
            </a:extLst>
          </p:cNvPr>
          <p:cNvSpPr>
            <a:spLocks noGrp="1"/>
          </p:cNvSpPr>
          <p:nvPr>
            <p:ph idx="1"/>
          </p:nvPr>
        </p:nvSpPr>
        <p:spPr/>
        <p:txBody>
          <a:bodyPr/>
          <a:lstStyle/>
          <a:p>
            <a:endParaRPr lang="en-GB"/>
          </a:p>
        </p:txBody>
      </p:sp>
      <p:sp>
        <p:nvSpPr>
          <p:cNvPr id="4" name="Rectangle: Rounded Corners 3">
            <a:extLst>
              <a:ext uri="{FF2B5EF4-FFF2-40B4-BE49-F238E27FC236}">
                <a16:creationId xmlns:a16="http://schemas.microsoft.com/office/drawing/2014/main" id="{9899259C-DF9F-4B19-9386-161D9A022760}"/>
              </a:ext>
            </a:extLst>
          </p:cNvPr>
          <p:cNvSpPr/>
          <p:nvPr/>
        </p:nvSpPr>
        <p:spPr>
          <a:xfrm>
            <a:off x="524435" y="1690688"/>
            <a:ext cx="11187953" cy="4802187"/>
          </a:xfrm>
          <a:prstGeom prst="roundRect">
            <a:avLst/>
          </a:prstGeom>
          <a:solidFill>
            <a:schemeClr val="accent1">
              <a:lumMod val="40000"/>
              <a:lumOff val="60000"/>
            </a:schemeClr>
          </a:solidFill>
          <a:ln w="571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descr="School logo mini">
            <a:extLst>
              <a:ext uri="{FF2B5EF4-FFF2-40B4-BE49-F238E27FC236}">
                <a16:creationId xmlns:a16="http://schemas.microsoft.com/office/drawing/2014/main" id="{5B9C87F6-DD60-46C5-9696-C310336EBCB1}"/>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362920" y="107577"/>
            <a:ext cx="1658750" cy="1426509"/>
          </a:xfrm>
          <a:prstGeom prst="rect">
            <a:avLst/>
          </a:prstGeom>
          <a:noFill/>
          <a:ln>
            <a:noFill/>
          </a:ln>
        </p:spPr>
      </p:pic>
      <p:sp>
        <p:nvSpPr>
          <p:cNvPr id="6" name="TextBox 5">
            <a:extLst>
              <a:ext uri="{FF2B5EF4-FFF2-40B4-BE49-F238E27FC236}">
                <a16:creationId xmlns:a16="http://schemas.microsoft.com/office/drawing/2014/main" id="{F6675797-982D-40BF-9D9B-FC2B7094897B}"/>
              </a:ext>
            </a:extLst>
          </p:cNvPr>
          <p:cNvSpPr txBox="1"/>
          <p:nvPr/>
        </p:nvSpPr>
        <p:spPr>
          <a:xfrm>
            <a:off x="1008185" y="1825625"/>
            <a:ext cx="10345615" cy="4401205"/>
          </a:xfrm>
          <a:prstGeom prst="rect">
            <a:avLst/>
          </a:prstGeom>
          <a:noFill/>
        </p:spPr>
        <p:txBody>
          <a:bodyPr wrap="square" rtlCol="0">
            <a:spAutoFit/>
          </a:bodyPr>
          <a:lstStyle/>
          <a:p>
            <a:r>
              <a:rPr lang="en-GB" sz="2000" dirty="0"/>
              <a:t>If your child has a special education need and/or disability, we will:</a:t>
            </a:r>
          </a:p>
          <a:p>
            <a:pPr marL="285750" indent="-285750">
              <a:buFont typeface="Arial" panose="020B0604020202020204" pitchFamily="34" charset="0"/>
              <a:buChar char="•"/>
            </a:pPr>
            <a:r>
              <a:rPr lang="en-GB" sz="2000" dirty="0"/>
              <a:t>talk to you about your child’s difficulties in learning or disability so we can understand their needs.</a:t>
            </a:r>
          </a:p>
          <a:p>
            <a:pPr marL="285750" indent="-285750">
              <a:buFont typeface="Arial" panose="020B0604020202020204" pitchFamily="34" charset="0"/>
              <a:buChar char="•"/>
            </a:pPr>
            <a:r>
              <a:rPr lang="en-GB" sz="2000" dirty="0"/>
              <a:t>allocate time for you to meet the Special Educational Needs Coordinator who can offer support or advice so we can learn the best way for him/her.</a:t>
            </a:r>
          </a:p>
          <a:p>
            <a:pPr marL="285750" indent="-285750">
              <a:buFont typeface="Arial" panose="020B0604020202020204" pitchFamily="34" charset="0"/>
              <a:buChar char="•"/>
            </a:pPr>
            <a:r>
              <a:rPr lang="en-GB" sz="2000" dirty="0"/>
              <a:t>talk to you about the range of programmes we have in school to help children who need extra support in an area of their learning and/or development.</a:t>
            </a:r>
          </a:p>
          <a:p>
            <a:pPr marL="285750" indent="-285750">
              <a:buFont typeface="Arial" panose="020B0604020202020204" pitchFamily="34" charset="0"/>
              <a:buChar char="•"/>
            </a:pPr>
            <a:r>
              <a:rPr lang="en-GB" sz="2000" dirty="0"/>
              <a:t>invite you to a meeting to discuss your child’s progress.</a:t>
            </a:r>
          </a:p>
          <a:p>
            <a:pPr marL="285750" indent="-285750">
              <a:buFont typeface="Arial" panose="020B0604020202020204" pitchFamily="34" charset="0"/>
              <a:buChar char="•"/>
            </a:pPr>
            <a:r>
              <a:rPr lang="en-GB" sz="2000" dirty="0"/>
              <a:t>hold meetings with a range of colleagues such as an educational psychologist, SSSEN advisory teacher, speech and language therapist or school nurse if we are unsure how to help your child make progress, if appropriate, and we will always keep you informed.</a:t>
            </a:r>
          </a:p>
          <a:p>
            <a:pPr marL="285750" indent="-285750">
              <a:buFont typeface="Arial" panose="020B0604020202020204" pitchFamily="34" charset="0"/>
              <a:buChar char="•"/>
            </a:pPr>
            <a:r>
              <a:rPr lang="en-GB" sz="2000" dirty="0"/>
              <a:t>tell you how to get in touch with DIASS (parent support) </a:t>
            </a:r>
          </a:p>
          <a:p>
            <a:pPr marL="285750" indent="-285750">
              <a:buFont typeface="Arial" panose="020B0604020202020204" pitchFamily="34" charset="0"/>
              <a:buChar char="•"/>
            </a:pPr>
            <a:r>
              <a:rPr lang="en-GB" sz="2000" dirty="0"/>
              <a:t>inform you about how to make a complain if you are not happy with what we are doing to support your child. </a:t>
            </a:r>
          </a:p>
        </p:txBody>
      </p:sp>
    </p:spTree>
    <p:extLst>
      <p:ext uri="{BB962C8B-B14F-4D97-AF65-F5344CB8AC3E}">
        <p14:creationId xmlns:p14="http://schemas.microsoft.com/office/powerpoint/2010/main" val="41867018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146</TotalTime>
  <Words>1691</Words>
  <Application>Microsoft Office PowerPoint</Application>
  <PresentationFormat>Widescreen</PresentationFormat>
  <Paragraphs>118</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SEND Coffee Morning</vt:lpstr>
      <vt:lpstr>Definition of SEND</vt:lpstr>
      <vt:lpstr>What are the 4 categories?</vt:lpstr>
      <vt:lpstr>Communication and Interaction </vt:lpstr>
      <vt:lpstr>Cognition and Learning</vt:lpstr>
      <vt:lpstr>Social, Emotional and Mental Health </vt:lpstr>
      <vt:lpstr>Sensory and/or Physical</vt:lpstr>
      <vt:lpstr>How does the school know if my child  needs extra help?</vt:lpstr>
      <vt:lpstr>How are parents of children with SEND involved?</vt:lpstr>
      <vt:lpstr>How are children with SEND involved?</vt:lpstr>
      <vt:lpstr>How does the school assess and evaluate the effectiveness of its arrangements and provision?</vt:lpstr>
      <vt:lpstr>How will the school prepare and support  my child to transfer to their next education setting?</vt:lpstr>
      <vt:lpstr>PowerPoint Presentation</vt:lpstr>
      <vt:lpstr>What expertise is available in the school  in relation to SEND?</vt:lpstr>
      <vt:lpstr>How will my child be included in activities outside the classroom, including school trips?</vt:lpstr>
      <vt:lpstr>Measures to prevent bullying</vt:lpstr>
      <vt:lpstr>The Local Offer </vt:lpstr>
      <vt:lpstr>Any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SEND Coffee Morning</dc:title>
  <dc:creator>Jessica Dolman</dc:creator>
  <cp:lastModifiedBy>Jessica Dolman</cp:lastModifiedBy>
  <cp:revision>17</cp:revision>
  <dcterms:created xsi:type="dcterms:W3CDTF">2022-10-31T11:57:28Z</dcterms:created>
  <dcterms:modified xsi:type="dcterms:W3CDTF">2022-11-16T09:45:39Z</dcterms:modified>
</cp:coreProperties>
</file>